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1" r:id="rId6"/>
    <p:sldId id="275" r:id="rId7"/>
    <p:sldId id="274" r:id="rId8"/>
    <p:sldId id="260" r:id="rId9"/>
    <p:sldId id="272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3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3BC7AD-221E-4FD9-B79E-5E361BDA8976}" type="doc">
      <dgm:prSet loTypeId="urn:microsoft.com/office/officeart/2005/8/layout/hProcess10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F47AF292-CFA4-4803-9182-3C4830CCEC25}">
      <dgm:prSet phldrT="[Metin]" custT="1"/>
      <dgm:spPr/>
      <dgm:t>
        <a:bodyPr/>
        <a:lstStyle/>
        <a:p>
          <a:r>
            <a:rPr lang="tr-TR" sz="1200" dirty="0"/>
            <a:t>{</a:t>
          </a:r>
        </a:p>
        <a:p>
          <a:r>
            <a:rPr lang="tr-TR" sz="1200" dirty="0"/>
            <a:t> "</a:t>
          </a:r>
          <a:r>
            <a:rPr lang="tr-TR" sz="1200" dirty="0" err="1"/>
            <a:t>text</a:t>
          </a:r>
          <a:r>
            <a:rPr lang="tr-TR" sz="1200" dirty="0"/>
            <a:t>": "Benim adım Ayşe Yılmaz ve IBAN numaram TR12 3456 7890 1234.",</a:t>
          </a:r>
        </a:p>
        <a:p>
          <a:r>
            <a:rPr lang="tr-TR" sz="1200" dirty="0"/>
            <a:t> "</a:t>
          </a:r>
          <a:r>
            <a:rPr lang="tr-TR" sz="1200" dirty="0" err="1"/>
            <a:t>entities</a:t>
          </a:r>
          <a:r>
            <a:rPr lang="tr-TR" sz="1200" dirty="0"/>
            <a:t>": [</a:t>
          </a:r>
        </a:p>
        <a:p>
          <a:r>
            <a:rPr lang="en-US" sz="1200" dirty="0"/>
            <a:t> {"label": "PERSON", "start": 11, "end": 22, "text": "Ayşe Yılmaz"},</a:t>
          </a:r>
          <a:endParaRPr lang="tr-TR" sz="1200" dirty="0"/>
        </a:p>
        <a:p>
          <a:r>
            <a:rPr lang="en-US" sz="1200" dirty="0"/>
            <a:t> {"label": "IBAN", "start": 37, "end": 61, "text": "TR12 3456 7890 1234"}</a:t>
          </a:r>
          <a:endParaRPr lang="tr-TR" sz="1200" dirty="0"/>
        </a:p>
        <a:p>
          <a:r>
            <a:rPr lang="tr-TR" sz="1200" dirty="0"/>
            <a:t> ]</a:t>
          </a:r>
        </a:p>
        <a:p>
          <a:r>
            <a:rPr lang="tr-TR" sz="1200" dirty="0"/>
            <a:t>}</a:t>
          </a:r>
        </a:p>
      </dgm:t>
    </dgm:pt>
    <dgm:pt modelId="{FA85FF0E-B48C-4558-B858-D4F4CC993022}" type="parTrans" cxnId="{98A905A4-1DA3-4760-A387-AD33AB7F0980}">
      <dgm:prSet/>
      <dgm:spPr/>
      <dgm:t>
        <a:bodyPr/>
        <a:lstStyle/>
        <a:p>
          <a:endParaRPr lang="tr-TR"/>
        </a:p>
      </dgm:t>
    </dgm:pt>
    <dgm:pt modelId="{8DD91286-D673-4BEF-A341-932742D0977F}" type="sibTrans" cxnId="{98A905A4-1DA3-4760-A387-AD33AB7F0980}">
      <dgm:prSet/>
      <dgm:spPr/>
      <dgm:t>
        <a:bodyPr/>
        <a:lstStyle/>
        <a:p>
          <a:endParaRPr lang="tr-TR"/>
        </a:p>
      </dgm:t>
    </dgm:pt>
    <dgm:pt modelId="{E1B937C6-30B1-426A-BEAB-D8FF5714269C}">
      <dgm:prSet phldrT="[Metin]" custT="1"/>
      <dgm:spPr/>
      <dgm:t>
        <a:bodyPr/>
        <a:lstStyle/>
        <a:p>
          <a:r>
            <a:rPr lang="tr-TR" sz="1050" dirty="0"/>
            <a:t>Yazı         Etiket</a:t>
          </a:r>
        </a:p>
        <a:p>
          <a:r>
            <a:rPr lang="tr-TR" sz="1050" dirty="0"/>
            <a:t>-------      ---------</a:t>
          </a:r>
        </a:p>
        <a:p>
          <a:r>
            <a:rPr lang="tr-TR" sz="1050" dirty="0"/>
            <a:t>Benim     O</a:t>
          </a:r>
        </a:p>
        <a:p>
          <a:r>
            <a:rPr lang="tr-TR" sz="1050" dirty="0"/>
            <a:t>adım        O</a:t>
          </a:r>
        </a:p>
        <a:p>
          <a:r>
            <a:rPr lang="tr-TR" sz="1050" dirty="0"/>
            <a:t>Ayşe         B-PERSON</a:t>
          </a:r>
        </a:p>
        <a:p>
          <a:r>
            <a:rPr lang="tr-TR" sz="1050" dirty="0"/>
            <a:t>Yılmaz      I-PERSON</a:t>
          </a:r>
        </a:p>
        <a:p>
          <a:r>
            <a:rPr lang="tr-TR" sz="1050" dirty="0"/>
            <a:t>ve              O</a:t>
          </a:r>
        </a:p>
        <a:p>
          <a:r>
            <a:rPr lang="tr-TR" sz="1050" dirty="0"/>
            <a:t>IBAN         O</a:t>
          </a:r>
        </a:p>
        <a:p>
          <a:r>
            <a:rPr lang="tr-TR" sz="1050" dirty="0"/>
            <a:t>numaram   O</a:t>
          </a:r>
        </a:p>
        <a:p>
          <a:r>
            <a:rPr lang="tr-TR" sz="1050" dirty="0"/>
            <a:t>TR12         B-IBAN</a:t>
          </a:r>
        </a:p>
        <a:p>
          <a:r>
            <a:rPr lang="tr-TR" sz="1050" dirty="0"/>
            <a:t>3456        I-IBAN</a:t>
          </a:r>
        </a:p>
        <a:p>
          <a:r>
            <a:rPr lang="tr-TR" sz="1050" dirty="0"/>
            <a:t>7890        I-IBAN</a:t>
          </a:r>
        </a:p>
        <a:p>
          <a:r>
            <a:rPr lang="tr-TR" sz="1050" dirty="0"/>
            <a:t>1234         I-IBAN</a:t>
          </a:r>
        </a:p>
      </dgm:t>
    </dgm:pt>
    <dgm:pt modelId="{9EB585CF-BA8B-48E5-A37C-9E955F43F9BF}" type="parTrans" cxnId="{EBF32CE5-CD90-4859-AA0E-14DEDEC7540A}">
      <dgm:prSet/>
      <dgm:spPr/>
      <dgm:t>
        <a:bodyPr/>
        <a:lstStyle/>
        <a:p>
          <a:endParaRPr lang="tr-TR"/>
        </a:p>
      </dgm:t>
    </dgm:pt>
    <dgm:pt modelId="{5490A292-9A5F-4FF6-9A4D-0043A264BB7C}" type="sibTrans" cxnId="{EBF32CE5-CD90-4859-AA0E-14DEDEC7540A}">
      <dgm:prSet/>
      <dgm:spPr/>
      <dgm:t>
        <a:bodyPr/>
        <a:lstStyle/>
        <a:p>
          <a:endParaRPr lang="tr-TR"/>
        </a:p>
      </dgm:t>
    </dgm:pt>
    <dgm:pt modelId="{20169FBC-67FB-4389-8DE8-6FA84DC917AC}">
      <dgm:prSet phldrT="[Metin]" phldr="1"/>
      <dgm:spPr/>
      <dgm:t>
        <a:bodyPr/>
        <a:lstStyle/>
        <a:p>
          <a:endParaRPr lang="tr-TR" sz="800"/>
        </a:p>
      </dgm:t>
    </dgm:pt>
    <dgm:pt modelId="{FB816134-EFAF-4423-A47E-2B87C28A51E6}" type="parTrans" cxnId="{5386CB39-9CC5-487B-ACE6-BC8A0B8AF50C}">
      <dgm:prSet/>
      <dgm:spPr/>
      <dgm:t>
        <a:bodyPr/>
        <a:lstStyle/>
        <a:p>
          <a:endParaRPr lang="tr-TR"/>
        </a:p>
      </dgm:t>
    </dgm:pt>
    <dgm:pt modelId="{E591ACC3-54BB-4F9E-8A67-977C091F8F22}" type="sibTrans" cxnId="{5386CB39-9CC5-487B-ACE6-BC8A0B8AF50C}">
      <dgm:prSet/>
      <dgm:spPr/>
      <dgm:t>
        <a:bodyPr/>
        <a:lstStyle/>
        <a:p>
          <a:endParaRPr lang="tr-TR"/>
        </a:p>
      </dgm:t>
    </dgm:pt>
    <dgm:pt modelId="{A0C359A8-9F54-42CD-A92B-A7F9693B010E}">
      <dgm:prSet phldrT="[Metin]"/>
      <dgm:spPr/>
      <dgm:t>
        <a:bodyPr/>
        <a:lstStyle/>
        <a:p>
          <a:r>
            <a:rPr lang="tr-TR" dirty="0"/>
            <a:t>Girdi:  </a:t>
          </a:r>
          <a:r>
            <a:rPr lang="pt-BR" dirty="0"/>
            <a:t>"Merhaba, benim adım Ali Vural ve telefon numaram 0532 456 78 90.</a:t>
          </a:r>
          <a:endParaRPr lang="tr-TR" dirty="0"/>
        </a:p>
        <a:p>
          <a:endParaRPr lang="tr-TR" dirty="0"/>
        </a:p>
        <a:p>
          <a:r>
            <a:rPr lang="tr-TR" dirty="0"/>
            <a:t>Çıktı:</a:t>
          </a:r>
        </a:p>
        <a:p>
          <a:r>
            <a:rPr lang="tr-TR" dirty="0"/>
            <a:t>{</a:t>
          </a:r>
        </a:p>
        <a:p>
          <a:r>
            <a:rPr lang="tr-TR" dirty="0"/>
            <a:t> "</a:t>
          </a:r>
          <a:r>
            <a:rPr lang="tr-TR" dirty="0" err="1"/>
            <a:t>entities</a:t>
          </a:r>
          <a:r>
            <a:rPr lang="tr-TR" dirty="0"/>
            <a:t>": [</a:t>
          </a:r>
        </a:p>
        <a:p>
          <a:r>
            <a:rPr lang="en-US" dirty="0"/>
            <a:t> {"label": "PERSON", "text": "Ali Vural", "start": 16, "end": 25},</a:t>
          </a:r>
          <a:endParaRPr lang="tr-TR" dirty="0"/>
        </a:p>
        <a:p>
          <a:r>
            <a:rPr lang="en-US" dirty="0"/>
            <a:t> {"label": "PHONE", "text": "0532 456 78 90", "start": 41, "end": 55}</a:t>
          </a:r>
          <a:endParaRPr lang="tr-TR" dirty="0"/>
        </a:p>
        <a:p>
          <a:r>
            <a:rPr lang="tr-TR" dirty="0"/>
            <a:t> ]</a:t>
          </a:r>
        </a:p>
        <a:p>
          <a:r>
            <a:rPr lang="tr-TR" dirty="0"/>
            <a:t>}</a:t>
          </a:r>
        </a:p>
      </dgm:t>
    </dgm:pt>
    <dgm:pt modelId="{F92FC14A-BB2E-4020-8CF5-44735F624912}" type="parTrans" cxnId="{20086D15-796A-4D96-9BF4-4CBA490B5D88}">
      <dgm:prSet/>
      <dgm:spPr/>
      <dgm:t>
        <a:bodyPr/>
        <a:lstStyle/>
        <a:p>
          <a:endParaRPr lang="tr-TR"/>
        </a:p>
      </dgm:t>
    </dgm:pt>
    <dgm:pt modelId="{D6146B23-E845-49C3-960D-D046B59CB628}" type="sibTrans" cxnId="{20086D15-796A-4D96-9BF4-4CBA490B5D88}">
      <dgm:prSet/>
      <dgm:spPr/>
      <dgm:t>
        <a:bodyPr/>
        <a:lstStyle/>
        <a:p>
          <a:endParaRPr lang="tr-TR"/>
        </a:p>
      </dgm:t>
    </dgm:pt>
    <dgm:pt modelId="{88200559-F934-4467-9C4D-DA7A2691F4AB}">
      <dgm:prSet phldrT="[Metin]" phldr="1"/>
      <dgm:spPr/>
      <dgm:t>
        <a:bodyPr/>
        <a:lstStyle/>
        <a:p>
          <a:endParaRPr lang="tr-TR"/>
        </a:p>
      </dgm:t>
    </dgm:pt>
    <dgm:pt modelId="{0A35E0AB-3E12-4064-9DA5-B23B7CB9C115}" type="parTrans" cxnId="{DA0BC38B-4A54-4AD3-8DFE-633C5133B6F4}">
      <dgm:prSet/>
      <dgm:spPr/>
      <dgm:t>
        <a:bodyPr/>
        <a:lstStyle/>
        <a:p>
          <a:endParaRPr lang="tr-TR"/>
        </a:p>
      </dgm:t>
    </dgm:pt>
    <dgm:pt modelId="{5566FD3F-91E8-4A74-8B08-FFC4308B3BDE}" type="sibTrans" cxnId="{DA0BC38B-4A54-4AD3-8DFE-633C5133B6F4}">
      <dgm:prSet/>
      <dgm:spPr/>
      <dgm:t>
        <a:bodyPr/>
        <a:lstStyle/>
        <a:p>
          <a:endParaRPr lang="tr-TR"/>
        </a:p>
      </dgm:t>
    </dgm:pt>
    <dgm:pt modelId="{A9F44C62-FA98-4A62-8B2A-F56FB15E253A}">
      <dgm:prSet phldrT="[Metin]" phldr="1"/>
      <dgm:spPr/>
      <dgm:t>
        <a:bodyPr/>
        <a:lstStyle/>
        <a:p>
          <a:endParaRPr lang="tr-TR"/>
        </a:p>
      </dgm:t>
    </dgm:pt>
    <dgm:pt modelId="{9A4F0DC0-BE0F-4F91-8C19-E90A8E1D1B33}" type="parTrans" cxnId="{618D8639-3DE6-4527-B0D5-3C0F10463670}">
      <dgm:prSet/>
      <dgm:spPr/>
      <dgm:t>
        <a:bodyPr/>
        <a:lstStyle/>
        <a:p>
          <a:endParaRPr lang="tr-TR"/>
        </a:p>
      </dgm:t>
    </dgm:pt>
    <dgm:pt modelId="{8E05D49E-33CE-4BD1-B992-FA93BAC11CD1}" type="sibTrans" cxnId="{618D8639-3DE6-4527-B0D5-3C0F10463670}">
      <dgm:prSet/>
      <dgm:spPr/>
      <dgm:t>
        <a:bodyPr/>
        <a:lstStyle/>
        <a:p>
          <a:endParaRPr lang="tr-TR"/>
        </a:p>
      </dgm:t>
    </dgm:pt>
    <dgm:pt modelId="{F89DE7CE-59B5-40F2-8215-9FAD33A7E0B1}">
      <dgm:prSet phldrT="[Metin]" phldr="1"/>
      <dgm:spPr/>
      <dgm:t>
        <a:bodyPr/>
        <a:lstStyle/>
        <a:p>
          <a:endParaRPr lang="tr-TR" sz="700" dirty="0"/>
        </a:p>
      </dgm:t>
    </dgm:pt>
    <dgm:pt modelId="{FF8A197C-BFC8-43A1-BD56-C7957EBFDA4E}" type="sibTrans" cxnId="{FFCDDDC9-5458-4960-A591-896F9E964B12}">
      <dgm:prSet/>
      <dgm:spPr/>
      <dgm:t>
        <a:bodyPr/>
        <a:lstStyle/>
        <a:p>
          <a:endParaRPr lang="tr-TR"/>
        </a:p>
      </dgm:t>
    </dgm:pt>
    <dgm:pt modelId="{4F965F03-911A-4585-965B-78C8A000EBB5}" type="parTrans" cxnId="{FFCDDDC9-5458-4960-A591-896F9E964B12}">
      <dgm:prSet/>
      <dgm:spPr/>
      <dgm:t>
        <a:bodyPr/>
        <a:lstStyle/>
        <a:p>
          <a:endParaRPr lang="tr-TR"/>
        </a:p>
      </dgm:t>
    </dgm:pt>
    <dgm:pt modelId="{BA2AEEAC-280E-4F90-B872-C2E8A6794D14}">
      <dgm:prSet phldrT="[Metin]" phldr="1"/>
      <dgm:spPr/>
      <dgm:t>
        <a:bodyPr/>
        <a:lstStyle/>
        <a:p>
          <a:endParaRPr lang="tr-TR" sz="700" dirty="0"/>
        </a:p>
      </dgm:t>
    </dgm:pt>
    <dgm:pt modelId="{591B6088-DED6-481A-AB76-026FDE9DCC61}" type="sibTrans" cxnId="{C49609E3-AE5D-4469-A064-C878CE6B721D}">
      <dgm:prSet/>
      <dgm:spPr/>
      <dgm:t>
        <a:bodyPr/>
        <a:lstStyle/>
        <a:p>
          <a:endParaRPr lang="tr-TR"/>
        </a:p>
      </dgm:t>
    </dgm:pt>
    <dgm:pt modelId="{5EB98F2C-070C-49DC-9445-777CD48FF370}" type="parTrans" cxnId="{C49609E3-AE5D-4469-A064-C878CE6B721D}">
      <dgm:prSet/>
      <dgm:spPr/>
      <dgm:t>
        <a:bodyPr/>
        <a:lstStyle/>
        <a:p>
          <a:endParaRPr lang="tr-TR"/>
        </a:p>
      </dgm:t>
    </dgm:pt>
    <dgm:pt modelId="{64758076-5277-4978-ACD9-CEA0A5247F47}" type="pres">
      <dgm:prSet presAssocID="{E43BC7AD-221E-4FD9-B79E-5E361BDA8976}" presName="Name0" presStyleCnt="0">
        <dgm:presLayoutVars>
          <dgm:dir/>
          <dgm:resizeHandles val="exact"/>
        </dgm:presLayoutVars>
      </dgm:prSet>
      <dgm:spPr/>
    </dgm:pt>
    <dgm:pt modelId="{40F32A1A-C284-478B-A654-B9ED159F1C53}" type="pres">
      <dgm:prSet presAssocID="{F47AF292-CFA4-4803-9182-3C4830CCEC25}" presName="composite" presStyleCnt="0"/>
      <dgm:spPr/>
    </dgm:pt>
    <dgm:pt modelId="{C003CE96-FBBD-4475-84C4-C3B4C77B1CEB}" type="pres">
      <dgm:prSet presAssocID="{F47AF292-CFA4-4803-9182-3C4830CCEC25}" presName="imagSh" presStyleLbl="bgImgPlace1" presStyleIdx="0" presStyleCnt="3" custLinFactNeighborX="-719"/>
      <dgm:spPr/>
    </dgm:pt>
    <dgm:pt modelId="{7C298914-EB17-43E9-85DC-10D0A63B1F40}" type="pres">
      <dgm:prSet presAssocID="{F47AF292-CFA4-4803-9182-3C4830CCEC25}" presName="txNode" presStyleLbl="node1" presStyleIdx="0" presStyleCnt="3">
        <dgm:presLayoutVars>
          <dgm:bulletEnabled val="1"/>
        </dgm:presLayoutVars>
      </dgm:prSet>
      <dgm:spPr/>
    </dgm:pt>
    <dgm:pt modelId="{2D9FD364-26DE-4411-8CB1-8547EEC279C4}" type="pres">
      <dgm:prSet presAssocID="{8DD91286-D673-4BEF-A341-932742D0977F}" presName="sibTrans" presStyleLbl="sibTrans2D1" presStyleIdx="0" presStyleCnt="2"/>
      <dgm:spPr/>
    </dgm:pt>
    <dgm:pt modelId="{B2BB33FA-DE27-4E4F-9A79-EE64EC9624A0}" type="pres">
      <dgm:prSet presAssocID="{8DD91286-D673-4BEF-A341-932742D0977F}" presName="connTx" presStyleLbl="sibTrans2D1" presStyleIdx="0" presStyleCnt="2"/>
      <dgm:spPr/>
    </dgm:pt>
    <dgm:pt modelId="{E8C5173E-2E0E-47DB-B7D4-D9BAA1B6D8B8}" type="pres">
      <dgm:prSet presAssocID="{E1B937C6-30B1-426A-BEAB-D8FF5714269C}" presName="composite" presStyleCnt="0"/>
      <dgm:spPr/>
    </dgm:pt>
    <dgm:pt modelId="{8DC5FCD7-095D-487A-9BD0-FDEF2DEEE053}" type="pres">
      <dgm:prSet presAssocID="{E1B937C6-30B1-426A-BEAB-D8FF5714269C}" presName="imagSh" presStyleLbl="bgImgPlace1" presStyleIdx="1" presStyleCnt="3"/>
      <dgm:spPr/>
    </dgm:pt>
    <dgm:pt modelId="{D29F9993-C10F-4B42-9979-0AF81EEC12FC}" type="pres">
      <dgm:prSet presAssocID="{E1B937C6-30B1-426A-BEAB-D8FF5714269C}" presName="txNode" presStyleLbl="node1" presStyleIdx="1" presStyleCnt="3" custScaleY="108555">
        <dgm:presLayoutVars>
          <dgm:bulletEnabled val="1"/>
        </dgm:presLayoutVars>
      </dgm:prSet>
      <dgm:spPr/>
    </dgm:pt>
    <dgm:pt modelId="{8875E176-272E-4E1A-9CAD-A8992DC8BAEC}" type="pres">
      <dgm:prSet presAssocID="{5490A292-9A5F-4FF6-9A4D-0043A264BB7C}" presName="sibTrans" presStyleLbl="sibTrans2D1" presStyleIdx="1" presStyleCnt="2"/>
      <dgm:spPr/>
    </dgm:pt>
    <dgm:pt modelId="{021B3BA8-91A7-452C-8973-AC0B89C4F430}" type="pres">
      <dgm:prSet presAssocID="{5490A292-9A5F-4FF6-9A4D-0043A264BB7C}" presName="connTx" presStyleLbl="sibTrans2D1" presStyleIdx="1" presStyleCnt="2"/>
      <dgm:spPr/>
    </dgm:pt>
    <dgm:pt modelId="{32814047-6B73-41CD-9A09-AA7DBB7920EC}" type="pres">
      <dgm:prSet presAssocID="{A0C359A8-9F54-42CD-A92B-A7F9693B010E}" presName="composite" presStyleCnt="0"/>
      <dgm:spPr/>
    </dgm:pt>
    <dgm:pt modelId="{ABB3DEFE-ACF7-4506-A5DF-5AE34433EF09}" type="pres">
      <dgm:prSet presAssocID="{A0C359A8-9F54-42CD-A92B-A7F9693B010E}" presName="imagSh" presStyleLbl="bgImgPlace1" presStyleIdx="2" presStyleCnt="3"/>
      <dgm:spPr/>
    </dgm:pt>
    <dgm:pt modelId="{F3BF2134-092C-4891-A790-94B3149F62E4}" type="pres">
      <dgm:prSet presAssocID="{A0C359A8-9F54-42CD-A92B-A7F9693B010E}" presName="txNode" presStyleLbl="node1" presStyleIdx="2" presStyleCnt="3">
        <dgm:presLayoutVars>
          <dgm:bulletEnabled val="1"/>
        </dgm:presLayoutVars>
      </dgm:prSet>
      <dgm:spPr/>
    </dgm:pt>
  </dgm:ptLst>
  <dgm:cxnLst>
    <dgm:cxn modelId="{3EBF480E-B8C2-4C26-90AE-9FB106B61DC9}" type="presOf" srcId="{A0C359A8-9F54-42CD-A92B-A7F9693B010E}" destId="{F3BF2134-092C-4891-A790-94B3149F62E4}" srcOrd="0" destOrd="0" presId="urn:microsoft.com/office/officeart/2005/8/layout/hProcess10"/>
    <dgm:cxn modelId="{20086D15-796A-4D96-9BF4-4CBA490B5D88}" srcId="{E43BC7AD-221E-4FD9-B79E-5E361BDA8976}" destId="{A0C359A8-9F54-42CD-A92B-A7F9693B010E}" srcOrd="2" destOrd="0" parTransId="{F92FC14A-BB2E-4020-8CF5-44735F624912}" sibTransId="{D6146B23-E845-49C3-960D-D046B59CB628}"/>
    <dgm:cxn modelId="{618D8639-3DE6-4527-B0D5-3C0F10463670}" srcId="{A0C359A8-9F54-42CD-A92B-A7F9693B010E}" destId="{A9F44C62-FA98-4A62-8B2A-F56FB15E253A}" srcOrd="1" destOrd="0" parTransId="{9A4F0DC0-BE0F-4F91-8C19-E90A8E1D1B33}" sibTransId="{8E05D49E-33CE-4BD1-B992-FA93BAC11CD1}"/>
    <dgm:cxn modelId="{5386CB39-9CC5-487B-ACE6-BC8A0B8AF50C}" srcId="{E1B937C6-30B1-426A-BEAB-D8FF5714269C}" destId="{20169FBC-67FB-4389-8DE8-6FA84DC917AC}" srcOrd="0" destOrd="0" parTransId="{FB816134-EFAF-4423-A47E-2B87C28A51E6}" sibTransId="{E591ACC3-54BB-4F9E-8A67-977C091F8F22}"/>
    <dgm:cxn modelId="{4532523E-306F-4C4F-A8B1-DC8E0C1FE25F}" type="presOf" srcId="{8DD91286-D673-4BEF-A341-932742D0977F}" destId="{2D9FD364-26DE-4411-8CB1-8547EEC279C4}" srcOrd="0" destOrd="0" presId="urn:microsoft.com/office/officeart/2005/8/layout/hProcess10"/>
    <dgm:cxn modelId="{C6DF7C5B-63B6-4F4A-B6F2-3708134A0338}" type="presOf" srcId="{E43BC7AD-221E-4FD9-B79E-5E361BDA8976}" destId="{64758076-5277-4978-ACD9-CEA0A5247F47}" srcOrd="0" destOrd="0" presId="urn:microsoft.com/office/officeart/2005/8/layout/hProcess10"/>
    <dgm:cxn modelId="{D27BAA61-F7C2-42A0-BE6D-4D56335E208B}" type="presOf" srcId="{E1B937C6-30B1-426A-BEAB-D8FF5714269C}" destId="{D29F9993-C10F-4B42-9979-0AF81EEC12FC}" srcOrd="0" destOrd="0" presId="urn:microsoft.com/office/officeart/2005/8/layout/hProcess10"/>
    <dgm:cxn modelId="{8D97D645-9A11-4BCB-8583-6A957CCA9FD2}" type="presOf" srcId="{88200559-F934-4467-9C4D-DA7A2691F4AB}" destId="{F3BF2134-092C-4891-A790-94B3149F62E4}" srcOrd="0" destOrd="1" presId="urn:microsoft.com/office/officeart/2005/8/layout/hProcess10"/>
    <dgm:cxn modelId="{18024B47-AF76-4FF5-9EBD-EE6E25D8A3FA}" type="presOf" srcId="{20169FBC-67FB-4389-8DE8-6FA84DC917AC}" destId="{D29F9993-C10F-4B42-9979-0AF81EEC12FC}" srcOrd="0" destOrd="1" presId="urn:microsoft.com/office/officeart/2005/8/layout/hProcess10"/>
    <dgm:cxn modelId="{287FCB69-C354-4556-BBED-B2EA32B90AB1}" type="presOf" srcId="{5490A292-9A5F-4FF6-9A4D-0043A264BB7C}" destId="{8875E176-272E-4E1A-9CAD-A8992DC8BAEC}" srcOrd="0" destOrd="0" presId="urn:microsoft.com/office/officeart/2005/8/layout/hProcess10"/>
    <dgm:cxn modelId="{DA0BC38B-4A54-4AD3-8DFE-633C5133B6F4}" srcId="{A0C359A8-9F54-42CD-A92B-A7F9693B010E}" destId="{88200559-F934-4467-9C4D-DA7A2691F4AB}" srcOrd="0" destOrd="0" parTransId="{0A35E0AB-3E12-4064-9DA5-B23B7CB9C115}" sibTransId="{5566FD3F-91E8-4A74-8B08-FFC4308B3BDE}"/>
    <dgm:cxn modelId="{1872FC8E-7DDF-473A-8DAC-6C5434D1DA1D}" type="presOf" srcId="{8DD91286-D673-4BEF-A341-932742D0977F}" destId="{B2BB33FA-DE27-4E4F-9A79-EE64EC9624A0}" srcOrd="1" destOrd="0" presId="urn:microsoft.com/office/officeart/2005/8/layout/hProcess10"/>
    <dgm:cxn modelId="{12FCAA92-32C0-43A3-8A41-83F1A9769A9E}" type="presOf" srcId="{A9F44C62-FA98-4A62-8B2A-F56FB15E253A}" destId="{F3BF2134-092C-4891-A790-94B3149F62E4}" srcOrd="0" destOrd="2" presId="urn:microsoft.com/office/officeart/2005/8/layout/hProcess10"/>
    <dgm:cxn modelId="{2102F893-CA7F-4C02-9D1B-88EBAD58E173}" type="presOf" srcId="{5490A292-9A5F-4FF6-9A4D-0043A264BB7C}" destId="{021B3BA8-91A7-452C-8973-AC0B89C4F430}" srcOrd="1" destOrd="0" presId="urn:microsoft.com/office/officeart/2005/8/layout/hProcess10"/>
    <dgm:cxn modelId="{41CAF89E-8A12-4161-9E99-C00D3AC09B44}" type="presOf" srcId="{F47AF292-CFA4-4803-9182-3C4830CCEC25}" destId="{7C298914-EB17-43E9-85DC-10D0A63B1F40}" srcOrd="0" destOrd="0" presId="urn:microsoft.com/office/officeart/2005/8/layout/hProcess10"/>
    <dgm:cxn modelId="{98A905A4-1DA3-4760-A387-AD33AB7F0980}" srcId="{E43BC7AD-221E-4FD9-B79E-5E361BDA8976}" destId="{F47AF292-CFA4-4803-9182-3C4830CCEC25}" srcOrd="0" destOrd="0" parTransId="{FA85FF0E-B48C-4558-B858-D4F4CC993022}" sibTransId="{8DD91286-D673-4BEF-A341-932742D0977F}"/>
    <dgm:cxn modelId="{FE161DA7-BF8D-4AEF-8383-777B46DA2D29}" type="presOf" srcId="{F89DE7CE-59B5-40F2-8215-9FAD33A7E0B1}" destId="{7C298914-EB17-43E9-85DC-10D0A63B1F40}" srcOrd="0" destOrd="1" presId="urn:microsoft.com/office/officeart/2005/8/layout/hProcess10"/>
    <dgm:cxn modelId="{FFCDDDC9-5458-4960-A591-896F9E964B12}" srcId="{F47AF292-CFA4-4803-9182-3C4830CCEC25}" destId="{F89DE7CE-59B5-40F2-8215-9FAD33A7E0B1}" srcOrd="0" destOrd="0" parTransId="{4F965F03-911A-4585-965B-78C8A000EBB5}" sibTransId="{FF8A197C-BFC8-43A1-BD56-C7957EBFDA4E}"/>
    <dgm:cxn modelId="{EF7012E2-93C0-4715-80BC-FAE8A63EE4E7}" type="presOf" srcId="{BA2AEEAC-280E-4F90-B872-C2E8A6794D14}" destId="{7C298914-EB17-43E9-85DC-10D0A63B1F40}" srcOrd="0" destOrd="2" presId="urn:microsoft.com/office/officeart/2005/8/layout/hProcess10"/>
    <dgm:cxn modelId="{C49609E3-AE5D-4469-A064-C878CE6B721D}" srcId="{F47AF292-CFA4-4803-9182-3C4830CCEC25}" destId="{BA2AEEAC-280E-4F90-B872-C2E8A6794D14}" srcOrd="1" destOrd="0" parTransId="{5EB98F2C-070C-49DC-9445-777CD48FF370}" sibTransId="{591B6088-DED6-481A-AB76-026FDE9DCC61}"/>
    <dgm:cxn modelId="{EBF32CE5-CD90-4859-AA0E-14DEDEC7540A}" srcId="{E43BC7AD-221E-4FD9-B79E-5E361BDA8976}" destId="{E1B937C6-30B1-426A-BEAB-D8FF5714269C}" srcOrd="1" destOrd="0" parTransId="{9EB585CF-BA8B-48E5-A37C-9E955F43F9BF}" sibTransId="{5490A292-9A5F-4FF6-9A4D-0043A264BB7C}"/>
    <dgm:cxn modelId="{E2657BB8-56EA-4154-9BB2-A5993FE553FA}" type="presParOf" srcId="{64758076-5277-4978-ACD9-CEA0A5247F47}" destId="{40F32A1A-C284-478B-A654-B9ED159F1C53}" srcOrd="0" destOrd="0" presId="urn:microsoft.com/office/officeart/2005/8/layout/hProcess10"/>
    <dgm:cxn modelId="{E25E3116-2A53-4E3D-895A-402E5D215F64}" type="presParOf" srcId="{40F32A1A-C284-478B-A654-B9ED159F1C53}" destId="{C003CE96-FBBD-4475-84C4-C3B4C77B1CEB}" srcOrd="0" destOrd="0" presId="urn:microsoft.com/office/officeart/2005/8/layout/hProcess10"/>
    <dgm:cxn modelId="{758D89DE-6153-48E3-BF11-714932057F5E}" type="presParOf" srcId="{40F32A1A-C284-478B-A654-B9ED159F1C53}" destId="{7C298914-EB17-43E9-85DC-10D0A63B1F40}" srcOrd="1" destOrd="0" presId="urn:microsoft.com/office/officeart/2005/8/layout/hProcess10"/>
    <dgm:cxn modelId="{66502063-714D-4D60-8309-42D6D195E980}" type="presParOf" srcId="{64758076-5277-4978-ACD9-CEA0A5247F47}" destId="{2D9FD364-26DE-4411-8CB1-8547EEC279C4}" srcOrd="1" destOrd="0" presId="urn:microsoft.com/office/officeart/2005/8/layout/hProcess10"/>
    <dgm:cxn modelId="{E97B9EA8-4490-41C7-8252-FFCD3657263D}" type="presParOf" srcId="{2D9FD364-26DE-4411-8CB1-8547EEC279C4}" destId="{B2BB33FA-DE27-4E4F-9A79-EE64EC9624A0}" srcOrd="0" destOrd="0" presId="urn:microsoft.com/office/officeart/2005/8/layout/hProcess10"/>
    <dgm:cxn modelId="{E9902C86-D674-4E68-A673-A3F56C2CF1E6}" type="presParOf" srcId="{64758076-5277-4978-ACD9-CEA0A5247F47}" destId="{E8C5173E-2E0E-47DB-B7D4-D9BAA1B6D8B8}" srcOrd="2" destOrd="0" presId="urn:microsoft.com/office/officeart/2005/8/layout/hProcess10"/>
    <dgm:cxn modelId="{5EBC3F44-374B-47CA-8DB5-7920EAEC7776}" type="presParOf" srcId="{E8C5173E-2E0E-47DB-B7D4-D9BAA1B6D8B8}" destId="{8DC5FCD7-095D-487A-9BD0-FDEF2DEEE053}" srcOrd="0" destOrd="0" presId="urn:microsoft.com/office/officeart/2005/8/layout/hProcess10"/>
    <dgm:cxn modelId="{B329C89D-CF25-481E-B85D-3533B6220077}" type="presParOf" srcId="{E8C5173E-2E0E-47DB-B7D4-D9BAA1B6D8B8}" destId="{D29F9993-C10F-4B42-9979-0AF81EEC12FC}" srcOrd="1" destOrd="0" presId="urn:microsoft.com/office/officeart/2005/8/layout/hProcess10"/>
    <dgm:cxn modelId="{37A78586-7D61-4A28-8598-44E3CF15917A}" type="presParOf" srcId="{64758076-5277-4978-ACD9-CEA0A5247F47}" destId="{8875E176-272E-4E1A-9CAD-A8992DC8BAEC}" srcOrd="3" destOrd="0" presId="urn:microsoft.com/office/officeart/2005/8/layout/hProcess10"/>
    <dgm:cxn modelId="{AD4DF2F6-3F60-472C-8C7C-423A1DD50352}" type="presParOf" srcId="{8875E176-272E-4E1A-9CAD-A8992DC8BAEC}" destId="{021B3BA8-91A7-452C-8973-AC0B89C4F430}" srcOrd="0" destOrd="0" presId="urn:microsoft.com/office/officeart/2005/8/layout/hProcess10"/>
    <dgm:cxn modelId="{B37031EE-1559-46AA-9353-BD7D03558501}" type="presParOf" srcId="{64758076-5277-4978-ACD9-CEA0A5247F47}" destId="{32814047-6B73-41CD-9A09-AA7DBB7920EC}" srcOrd="4" destOrd="0" presId="urn:microsoft.com/office/officeart/2005/8/layout/hProcess10"/>
    <dgm:cxn modelId="{8E164A72-B262-44CB-9045-7298504E38B2}" type="presParOf" srcId="{32814047-6B73-41CD-9A09-AA7DBB7920EC}" destId="{ABB3DEFE-ACF7-4506-A5DF-5AE34433EF09}" srcOrd="0" destOrd="0" presId="urn:microsoft.com/office/officeart/2005/8/layout/hProcess10"/>
    <dgm:cxn modelId="{0C69FB37-D27D-4B0E-A19D-B66081568F0D}" type="presParOf" srcId="{32814047-6B73-41CD-9A09-AA7DBB7920EC}" destId="{F3BF2134-092C-4891-A790-94B3149F62E4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3CE96-FBBD-4475-84C4-C3B4C77B1CEB}">
      <dsp:nvSpPr>
        <dsp:cNvPr id="0" name=""/>
        <dsp:cNvSpPr/>
      </dsp:nvSpPr>
      <dsp:spPr>
        <a:xfrm>
          <a:off x="0" y="357433"/>
          <a:ext cx="2684795" cy="268479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C298914-EB17-43E9-85DC-10D0A63B1F40}">
      <dsp:nvSpPr>
        <dsp:cNvPr id="0" name=""/>
        <dsp:cNvSpPr/>
      </dsp:nvSpPr>
      <dsp:spPr>
        <a:xfrm>
          <a:off x="442758" y="1968310"/>
          <a:ext cx="2684795" cy="26847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/>
            <a:t>{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/>
            <a:t> "</a:t>
          </a:r>
          <a:r>
            <a:rPr lang="tr-TR" sz="1200" kern="1200" dirty="0" err="1"/>
            <a:t>text</a:t>
          </a:r>
          <a:r>
            <a:rPr lang="tr-TR" sz="1200" kern="1200" dirty="0"/>
            <a:t>": "Benim adım Ayşe Yılmaz ve IBAN numaram TR12 3456 7890 1234.",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/>
            <a:t> "</a:t>
          </a:r>
          <a:r>
            <a:rPr lang="tr-TR" sz="1200" kern="1200" dirty="0" err="1"/>
            <a:t>entities</a:t>
          </a:r>
          <a:r>
            <a:rPr lang="tr-TR" sz="1200" kern="1200" dirty="0"/>
            <a:t>": [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{"label": "PERSON", "start": 11, "end": 22, "text": "Ayşe Yılmaz"},</a:t>
          </a:r>
          <a:endParaRPr lang="tr-TR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{"label": "IBAN", "start": 37, "end": 61, "text": "TR12 3456 7890 1234"}</a:t>
          </a:r>
          <a:endParaRPr lang="tr-TR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/>
            <a:t> ]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/>
            <a:t>}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tr-TR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tr-TR" sz="700" kern="1200" dirty="0"/>
        </a:p>
      </dsp:txBody>
      <dsp:txXfrm>
        <a:off x="521393" y="2046945"/>
        <a:ext cx="2527525" cy="2527525"/>
      </dsp:txXfrm>
    </dsp:sp>
    <dsp:sp modelId="{2D9FD364-26DE-4411-8CB1-8547EEC279C4}">
      <dsp:nvSpPr>
        <dsp:cNvPr id="0" name=""/>
        <dsp:cNvSpPr/>
      </dsp:nvSpPr>
      <dsp:spPr>
        <a:xfrm rot="21552643">
          <a:off x="3203916" y="1348050"/>
          <a:ext cx="519194" cy="645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800" kern="1200"/>
        </a:p>
      </dsp:txBody>
      <dsp:txXfrm>
        <a:off x="3203923" y="1478147"/>
        <a:ext cx="363436" cy="387070"/>
      </dsp:txXfrm>
    </dsp:sp>
    <dsp:sp modelId="{8DC5FCD7-095D-487A-9BD0-FDEF2DEEE053}">
      <dsp:nvSpPr>
        <dsp:cNvPr id="0" name=""/>
        <dsp:cNvSpPr/>
      </dsp:nvSpPr>
      <dsp:spPr>
        <a:xfrm>
          <a:off x="4168068" y="300012"/>
          <a:ext cx="2684795" cy="268479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29F9993-C10F-4B42-9979-0AF81EEC12FC}">
      <dsp:nvSpPr>
        <dsp:cNvPr id="0" name=""/>
        <dsp:cNvSpPr/>
      </dsp:nvSpPr>
      <dsp:spPr>
        <a:xfrm>
          <a:off x="4605127" y="1796047"/>
          <a:ext cx="2684795" cy="29144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50" kern="1200" dirty="0"/>
            <a:t>Yazı         Etiket</a:t>
          </a: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50" kern="1200" dirty="0"/>
            <a:t>-------      ---------</a:t>
          </a: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50" kern="1200" dirty="0"/>
            <a:t>Benim     O</a:t>
          </a: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50" kern="1200" dirty="0"/>
            <a:t>adım        O</a:t>
          </a: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50" kern="1200" dirty="0"/>
            <a:t>Ayşe         B-PERSON</a:t>
          </a: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50" kern="1200" dirty="0"/>
            <a:t>Yılmaz      I-PERSON</a:t>
          </a: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50" kern="1200" dirty="0"/>
            <a:t>ve              O</a:t>
          </a: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50" kern="1200" dirty="0"/>
            <a:t>IBAN         O</a:t>
          </a: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50" kern="1200" dirty="0"/>
            <a:t>numaram   O</a:t>
          </a: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50" kern="1200" dirty="0"/>
            <a:t>TR12         B-IBAN</a:t>
          </a: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50" kern="1200" dirty="0"/>
            <a:t>3456        I-IBAN</a:t>
          </a: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50" kern="1200" dirty="0"/>
            <a:t>7890        I-IBAN</a:t>
          </a: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50" kern="1200" dirty="0"/>
            <a:t>1234         I-IBAN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tr-TR" sz="800" kern="1200"/>
        </a:p>
      </dsp:txBody>
      <dsp:txXfrm>
        <a:off x="4683762" y="1874682"/>
        <a:ext cx="2527525" cy="2757209"/>
      </dsp:txXfrm>
    </dsp:sp>
    <dsp:sp modelId="{8875E176-272E-4E1A-9CAD-A8992DC8BAEC}">
      <dsp:nvSpPr>
        <dsp:cNvPr id="0" name=""/>
        <dsp:cNvSpPr/>
      </dsp:nvSpPr>
      <dsp:spPr>
        <a:xfrm rot="47422">
          <a:off x="7369989" y="1349070"/>
          <a:ext cx="517200" cy="645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800" kern="1200"/>
        </a:p>
      </dsp:txBody>
      <dsp:txXfrm>
        <a:off x="7369996" y="1477024"/>
        <a:ext cx="362040" cy="387070"/>
      </dsp:txXfrm>
    </dsp:sp>
    <dsp:sp modelId="{ABB3DEFE-ACF7-4506-A5DF-5AE34433EF09}">
      <dsp:nvSpPr>
        <dsp:cNvPr id="0" name=""/>
        <dsp:cNvSpPr/>
      </dsp:nvSpPr>
      <dsp:spPr>
        <a:xfrm>
          <a:off x="8330437" y="357433"/>
          <a:ext cx="2684795" cy="268479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3BF2134-092C-4891-A790-94B3149F62E4}">
      <dsp:nvSpPr>
        <dsp:cNvPr id="0" name=""/>
        <dsp:cNvSpPr/>
      </dsp:nvSpPr>
      <dsp:spPr>
        <a:xfrm>
          <a:off x="8767496" y="1968310"/>
          <a:ext cx="2684795" cy="26847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00" kern="1200" dirty="0"/>
            <a:t>Girdi:  </a:t>
          </a:r>
          <a:r>
            <a:rPr lang="pt-BR" sz="1000" kern="1200" dirty="0"/>
            <a:t>"Merhaba, benim adım Ali Vural ve telefon numaram 0532 456 78 90.</a:t>
          </a:r>
          <a:endParaRPr lang="tr-TR" sz="1000" kern="1200" dirty="0"/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1000" kern="1200" dirty="0"/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00" kern="1200" dirty="0"/>
            <a:t>Çıktı: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00" kern="1200" dirty="0"/>
            <a:t>{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00" kern="1200" dirty="0"/>
            <a:t> "</a:t>
          </a:r>
          <a:r>
            <a:rPr lang="tr-TR" sz="1000" kern="1200" dirty="0" err="1"/>
            <a:t>entities</a:t>
          </a:r>
          <a:r>
            <a:rPr lang="tr-TR" sz="1000" kern="1200" dirty="0"/>
            <a:t>": [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 {"label": "PERSON", "text": "Ali Vural", "start": 16, "end": 25},</a:t>
          </a:r>
          <a:endParaRPr lang="tr-TR" sz="1000" kern="1200" dirty="0"/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 {"label": "PHONE", "text": "0532 456 78 90", "start": 41, "end": 55}</a:t>
          </a:r>
          <a:endParaRPr lang="tr-TR" sz="1000" kern="1200" dirty="0"/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00" kern="1200" dirty="0"/>
            <a:t> ]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00" kern="1200" dirty="0"/>
            <a:t>}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tr-TR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tr-TR" sz="800" kern="1200"/>
        </a:p>
      </dsp:txBody>
      <dsp:txXfrm>
        <a:off x="8846131" y="2046945"/>
        <a:ext cx="2527525" cy="25275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FD1B3E1-498E-4AB6-83D0-894F7EB61613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864D4AE-93FE-4DCB-989A-4E5BE3B02BCE}" type="slidenum">
              <a:rPr lang="tr-TR" smtClean="0"/>
              <a:t>‹#›</a:t>
            </a:fld>
            <a:endParaRPr lang="tr-TR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80708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B3E1-498E-4AB6-83D0-894F7EB61613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D4AE-93FE-4DCB-989A-4E5BE3B02BC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4157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B3E1-498E-4AB6-83D0-894F7EB61613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D4AE-93FE-4DCB-989A-4E5BE3B02BC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9490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B3E1-498E-4AB6-83D0-894F7EB61613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D4AE-93FE-4DCB-989A-4E5BE3B02BCE}" type="slidenum">
              <a:rPr lang="tr-TR" smtClean="0"/>
              <a:t>‹#›</a:t>
            </a:fld>
            <a:endParaRPr lang="tr-TR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5651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B3E1-498E-4AB6-83D0-894F7EB61613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D4AE-93FE-4DCB-989A-4E5BE3B02BC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9929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B3E1-498E-4AB6-83D0-894F7EB61613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D4AE-93FE-4DCB-989A-4E5BE3B02BC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6882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B3E1-498E-4AB6-83D0-894F7EB61613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D4AE-93FE-4DCB-989A-4E5BE3B02BC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1419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B3E1-498E-4AB6-83D0-894F7EB61613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D4AE-93FE-4DCB-989A-4E5BE3B02BC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9411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B3E1-498E-4AB6-83D0-894F7EB61613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D4AE-93FE-4DCB-989A-4E5BE3B02BC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458251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90A0F4C-93CC-F255-ACDB-103C9C1FA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144317C-6CE8-BDF8-D3EB-D608D569E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63492FA-60AB-D4EC-6D27-D0327677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B3E1-498E-4AB6-83D0-894F7EB61613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83B0E88-12CB-9742-18D1-F5E44E679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595970F-AE29-EE47-8901-E2D968759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D4AE-93FE-4DCB-989A-4E5BE3B02BC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46614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B3E1-498E-4AB6-83D0-894F7EB61613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D4AE-93FE-4DCB-989A-4E5BE3B02BC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28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B3E1-498E-4AB6-83D0-894F7EB61613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D4AE-93FE-4DCB-989A-4E5BE3B02BC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2453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B3E1-498E-4AB6-83D0-894F7EB61613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D4AE-93FE-4DCB-989A-4E5BE3B02BC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6273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B3E1-498E-4AB6-83D0-894F7EB61613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D4AE-93FE-4DCB-989A-4E5BE3B02BC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7407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B3E1-498E-4AB6-83D0-894F7EB61613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D4AE-93FE-4DCB-989A-4E5BE3B02BC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23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B3E1-498E-4AB6-83D0-894F7EB61613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D4AE-93FE-4DCB-989A-4E5BE3B02BC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9898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B3E1-498E-4AB6-83D0-894F7EB61613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D4AE-93FE-4DCB-989A-4E5BE3B02BC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89414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B3E1-498E-4AB6-83D0-894F7EB61613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D4AE-93FE-4DCB-989A-4E5BE3B02BC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4706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FD1B3E1-498E-4AB6-83D0-894F7EB61613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864D4AE-93FE-4DCB-989A-4E5BE3B02BC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6947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127.0.0.1:786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17902F0-BF8E-0EF1-492F-F4BBD1DC2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890236" y="403022"/>
            <a:ext cx="9755187" cy="2766528"/>
          </a:xfrm>
        </p:spPr>
        <p:txBody>
          <a:bodyPr/>
          <a:lstStyle/>
          <a:p>
            <a:r>
              <a:rPr lang="tr-TR" dirty="0"/>
              <a:t>TÜRKÇE BERT MODELİ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19CAC81-623F-1B68-A302-12D952EBA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20000">
            <a:off x="890235" y="3147761"/>
            <a:ext cx="9755187" cy="550333"/>
          </a:xfrm>
        </p:spPr>
        <p:txBody>
          <a:bodyPr/>
          <a:lstStyle/>
          <a:p>
            <a:r>
              <a:rPr lang="tr-TR" dirty="0"/>
              <a:t>NER-MODEL</a:t>
            </a:r>
          </a:p>
          <a:p>
            <a:r>
              <a:rPr lang="tr-TR" dirty="0">
                <a:solidFill>
                  <a:schemeClr val="tx2"/>
                </a:solidFill>
              </a:rPr>
              <a:t>Ali yiğit </a:t>
            </a:r>
            <a:r>
              <a:rPr lang="tr-TR" dirty="0" err="1">
                <a:solidFill>
                  <a:schemeClr val="tx2"/>
                </a:solidFill>
              </a:rPr>
              <a:t>şenyurt</a:t>
            </a:r>
            <a:endParaRPr lang="tr-TR" dirty="0">
              <a:solidFill>
                <a:schemeClr val="tx2"/>
              </a:solidFill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9F16E33-2826-28D5-B8F2-0C8644FD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7142">
            <a:off x="-92015" y="4838494"/>
            <a:ext cx="1257244" cy="1424635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5131E3FC-0C10-F737-238D-56BAFEDC8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91290">
            <a:off x="10144318" y="4311821"/>
            <a:ext cx="1133633" cy="14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11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ABAF65-7433-C728-D216-945A668C0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16" y="331450"/>
            <a:ext cx="10396882" cy="1151965"/>
          </a:xfrm>
        </p:spPr>
        <p:txBody>
          <a:bodyPr/>
          <a:lstStyle/>
          <a:p>
            <a:r>
              <a:rPr lang="tr-TR" dirty="0"/>
              <a:t>Veri seti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CEAAF6C-B307-A5CF-94E5-2D825BEF4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935894"/>
            <a:ext cx="10396883" cy="438691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007B504-2859-DBFE-B101-2422B2424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16" y="1406471"/>
            <a:ext cx="5430416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Varlık tipleri (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entities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IBAN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TCKN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Kart numarası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Plaka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Hesap numarası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Adres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Telefon / Cep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tr-TR" alt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Telefon / Sabit hat 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E-posta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Tarih </a:t>
            </a:r>
            <a:endParaRPr lang="tr-TR" alt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Saat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Tutar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tr-TR" alt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birimi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Kişi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Kurum</a:t>
            </a: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E91751D3-4D4A-BAF5-261F-2C7C82B0C708}"/>
              </a:ext>
            </a:extLst>
          </p:cNvPr>
          <p:cNvSpPr txBox="1"/>
          <p:nvPr/>
        </p:nvSpPr>
        <p:spPr>
          <a:xfrm>
            <a:off x="6193442" y="1483415"/>
            <a:ext cx="48892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 çeşitliliği:</a:t>
            </a:r>
            <a:endParaRPr lang="tr-TR" alt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Gerçek müşteri senaryosu gibi yazılmış çağrı metinleri.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IBAN formatları farklı (boşluklu, </a:t>
            </a:r>
            <a:r>
              <a:rPr lang="tr-TR" altLang="tr-T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tireli</a:t>
            </a:r>
            <a:r>
              <a:rPr lang="tr-TR" alt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altLang="tr-T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no-space</a:t>
            </a:r>
            <a:r>
              <a:rPr lang="tr-TR" alt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Tarih ve saatler farklı formatlarda verildi.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Hatalı/şüpheli örnekler de dahil (</a:t>
            </a:r>
            <a:r>
              <a:rPr lang="tr-TR" altLang="tr-T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örn</a:t>
            </a:r>
            <a:r>
              <a:rPr lang="tr-TR" alt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yanlış IBAN, şüpheli kart işlemleri).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Günlük konuşma dilinde yazılmış metinler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Eksik etiketler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6613A145-6CC0-DCCF-FF2A-682FB8BFF118}"/>
              </a:ext>
            </a:extLst>
          </p:cNvPr>
          <p:cNvSpPr txBox="1"/>
          <p:nvPr/>
        </p:nvSpPr>
        <p:spPr>
          <a:xfrm>
            <a:off x="6217766" y="3533241"/>
            <a:ext cx="46292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Kaynak: 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Çağrı metinleri (transkript), müşteri mesajları, iç </a:t>
            </a: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ticket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log’ları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tr-T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Hazır veri: 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8K zengin örnek (</a:t>
            </a: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ayrımlı).(%80/%20)</a:t>
            </a: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EC1E95A0-FE1C-D5F3-8C94-D35DA848C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250" y="4479311"/>
            <a:ext cx="590632" cy="200053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1895C089-175A-B883-2A43-2C3731F32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881" y="4672183"/>
            <a:ext cx="362001" cy="200053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C7F09BCA-38C9-97D5-F254-3DCBAE1BE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520" y="3641236"/>
            <a:ext cx="371527" cy="190527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63460BF8-4AA0-6CAA-5B1B-7F321A886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592" y="3864764"/>
            <a:ext cx="371527" cy="190527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3F675DDE-6E93-60E3-1CC9-1A4E7E1B1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302" y="1716689"/>
            <a:ext cx="390580" cy="181000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2EC8AAEF-C718-8EB1-02DD-4D018851E6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177" y="4065037"/>
            <a:ext cx="619211" cy="200053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C3E74134-FB9F-293B-2945-C848F6E16B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5047" y="4271905"/>
            <a:ext cx="752580" cy="200053"/>
          </a:xfrm>
          <a:prstGeom prst="rect">
            <a:avLst/>
          </a:prstGeom>
        </p:spPr>
      </p:pic>
      <p:pic>
        <p:nvPicPr>
          <p:cNvPr id="26" name="Resim 25">
            <a:extLst>
              <a:ext uri="{FF2B5EF4-FFF2-40B4-BE49-F238E27FC236}">
                <a16:creationId xmlns:a16="http://schemas.microsoft.com/office/drawing/2014/main" id="{ABDCAB33-F48E-B218-F158-B368A308A3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8691" y="1914694"/>
            <a:ext cx="400106" cy="190527"/>
          </a:xfrm>
          <a:prstGeom prst="rect">
            <a:avLst/>
          </a:prstGeom>
        </p:spPr>
      </p:pic>
      <p:pic>
        <p:nvPicPr>
          <p:cNvPr id="28" name="Resim 27">
            <a:extLst>
              <a:ext uri="{FF2B5EF4-FFF2-40B4-BE49-F238E27FC236}">
                <a16:creationId xmlns:a16="http://schemas.microsoft.com/office/drawing/2014/main" id="{4326E088-519A-B2F5-8CCF-7387423EE6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2187" y="2133411"/>
            <a:ext cx="685896" cy="190527"/>
          </a:xfrm>
          <a:prstGeom prst="rect">
            <a:avLst/>
          </a:prstGeom>
        </p:spPr>
      </p:pic>
      <p:pic>
        <p:nvPicPr>
          <p:cNvPr id="30" name="Resim 29">
            <a:extLst>
              <a:ext uri="{FF2B5EF4-FFF2-40B4-BE49-F238E27FC236}">
                <a16:creationId xmlns:a16="http://schemas.microsoft.com/office/drawing/2014/main" id="{835B88B5-9B95-6C25-8EFD-95A2D6C9BC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3592" y="2360062"/>
            <a:ext cx="457264" cy="181000"/>
          </a:xfrm>
          <a:prstGeom prst="rect">
            <a:avLst/>
          </a:prstGeom>
        </p:spPr>
      </p:pic>
      <p:pic>
        <p:nvPicPr>
          <p:cNvPr id="32" name="Resim 31">
            <a:extLst>
              <a:ext uri="{FF2B5EF4-FFF2-40B4-BE49-F238E27FC236}">
                <a16:creationId xmlns:a16="http://schemas.microsoft.com/office/drawing/2014/main" id="{8F03FC37-E4F7-699C-9E00-CF9D105BEE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31337" y="2574063"/>
            <a:ext cx="952633" cy="200053"/>
          </a:xfrm>
          <a:prstGeom prst="rect">
            <a:avLst/>
          </a:prstGeom>
        </p:spPr>
      </p:pic>
      <p:pic>
        <p:nvPicPr>
          <p:cNvPr id="34" name="Resim 33">
            <a:extLst>
              <a:ext uri="{FF2B5EF4-FFF2-40B4-BE49-F238E27FC236}">
                <a16:creationId xmlns:a16="http://schemas.microsoft.com/office/drawing/2014/main" id="{BB3060F9-BDC9-B64E-78BB-6EFD20DCC6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3520" y="2782673"/>
            <a:ext cx="657317" cy="171474"/>
          </a:xfrm>
          <a:prstGeom prst="rect">
            <a:avLst/>
          </a:prstGeom>
        </p:spPr>
      </p:pic>
      <p:pic>
        <p:nvPicPr>
          <p:cNvPr id="36" name="Resim 35">
            <a:extLst>
              <a:ext uri="{FF2B5EF4-FFF2-40B4-BE49-F238E27FC236}">
                <a16:creationId xmlns:a16="http://schemas.microsoft.com/office/drawing/2014/main" id="{90E5B29F-2AB6-FB58-0523-7373587EAE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5179" y="3218174"/>
            <a:ext cx="704948" cy="171474"/>
          </a:xfrm>
          <a:prstGeom prst="rect">
            <a:avLst/>
          </a:prstGeom>
        </p:spPr>
      </p:pic>
      <p:pic>
        <p:nvPicPr>
          <p:cNvPr id="38" name="Resim 37">
            <a:extLst>
              <a:ext uri="{FF2B5EF4-FFF2-40B4-BE49-F238E27FC236}">
                <a16:creationId xmlns:a16="http://schemas.microsoft.com/office/drawing/2014/main" id="{4032CA3F-2F88-2AAB-22B5-407769586E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44960" y="3407733"/>
            <a:ext cx="457264" cy="190527"/>
          </a:xfrm>
          <a:prstGeom prst="rect">
            <a:avLst/>
          </a:prstGeom>
        </p:spPr>
      </p:pic>
      <p:pic>
        <p:nvPicPr>
          <p:cNvPr id="40" name="Resim 39">
            <a:extLst>
              <a:ext uri="{FF2B5EF4-FFF2-40B4-BE49-F238E27FC236}">
                <a16:creationId xmlns:a16="http://schemas.microsoft.com/office/drawing/2014/main" id="{191FBADD-7C19-9882-8C60-DD5708BB63E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30951" y="2999196"/>
            <a:ext cx="523948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9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C1F50DE8-051E-AF04-7DCE-5B9DBDF7FD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4243082"/>
              </p:ext>
            </p:extLst>
          </p:nvPr>
        </p:nvGraphicFramePr>
        <p:xfrm>
          <a:off x="130629" y="401216"/>
          <a:ext cx="11457991" cy="5010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Metin kutusu 7">
            <a:extLst>
              <a:ext uri="{FF2B5EF4-FFF2-40B4-BE49-F238E27FC236}">
                <a16:creationId xmlns:a16="http://schemas.microsoft.com/office/drawing/2014/main" id="{EFA214FF-F401-BD99-0E15-AF0718D68668}"/>
              </a:ext>
            </a:extLst>
          </p:cNvPr>
          <p:cNvSpPr txBox="1"/>
          <p:nvPr/>
        </p:nvSpPr>
        <p:spPr>
          <a:xfrm>
            <a:off x="914400" y="1572464"/>
            <a:ext cx="1287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/>
              <a:t>VERİ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D422EDFF-05A8-605D-0235-1E3F8DD725F0}"/>
              </a:ext>
            </a:extLst>
          </p:cNvPr>
          <p:cNvSpPr txBox="1"/>
          <p:nvPr/>
        </p:nvSpPr>
        <p:spPr>
          <a:xfrm>
            <a:off x="4874414" y="1488328"/>
            <a:ext cx="1704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/>
              <a:t>EĞİTİM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B1AF0A36-5B50-344A-6A1A-B940C321C702}"/>
              </a:ext>
            </a:extLst>
          </p:cNvPr>
          <p:cNvSpPr txBox="1"/>
          <p:nvPr/>
        </p:nvSpPr>
        <p:spPr>
          <a:xfrm>
            <a:off x="8568613" y="1634019"/>
            <a:ext cx="2708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/>
              <a:t>MODEL ÇIKTISI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209EF5F4-50AE-3EAF-9B89-7BBAD17C1831}"/>
              </a:ext>
            </a:extLst>
          </p:cNvPr>
          <p:cNvSpPr txBox="1"/>
          <p:nvPr/>
        </p:nvSpPr>
        <p:spPr>
          <a:xfrm>
            <a:off x="6578911" y="2421293"/>
            <a:ext cx="315582" cy="258532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T</a:t>
            </a:r>
          </a:p>
          <a:p>
            <a:r>
              <a:rPr lang="tr-TR" dirty="0">
                <a:solidFill>
                  <a:schemeClr val="bg1"/>
                </a:solidFill>
              </a:rPr>
              <a:t>O</a:t>
            </a:r>
          </a:p>
          <a:p>
            <a:r>
              <a:rPr lang="tr-TR" dirty="0">
                <a:solidFill>
                  <a:schemeClr val="bg1"/>
                </a:solidFill>
              </a:rPr>
              <a:t>K</a:t>
            </a:r>
          </a:p>
          <a:p>
            <a:r>
              <a:rPr lang="tr-TR" dirty="0">
                <a:solidFill>
                  <a:schemeClr val="bg1"/>
                </a:solidFill>
              </a:rPr>
              <a:t>E</a:t>
            </a:r>
          </a:p>
          <a:p>
            <a:r>
              <a:rPr lang="tr-TR" dirty="0">
                <a:solidFill>
                  <a:schemeClr val="bg1"/>
                </a:solidFill>
              </a:rPr>
              <a:t>N</a:t>
            </a:r>
          </a:p>
          <a:p>
            <a:r>
              <a:rPr lang="tr-TR" dirty="0">
                <a:solidFill>
                  <a:schemeClr val="bg1"/>
                </a:solidFill>
              </a:rPr>
              <a:t>L</a:t>
            </a:r>
          </a:p>
          <a:p>
            <a:r>
              <a:rPr lang="tr-TR" dirty="0">
                <a:solidFill>
                  <a:schemeClr val="bg1"/>
                </a:solidFill>
              </a:rPr>
              <a:t>E</a:t>
            </a:r>
          </a:p>
          <a:p>
            <a:r>
              <a:rPr lang="tr-TR" dirty="0">
                <a:solidFill>
                  <a:schemeClr val="bg1"/>
                </a:solidFill>
              </a:rPr>
              <a:t>M</a:t>
            </a:r>
          </a:p>
          <a:p>
            <a:r>
              <a:rPr lang="tr-TR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946E6425-0075-EE2F-D548-C050281920AE}"/>
              </a:ext>
            </a:extLst>
          </p:cNvPr>
          <p:cNvSpPr txBox="1"/>
          <p:nvPr/>
        </p:nvSpPr>
        <p:spPr>
          <a:xfrm>
            <a:off x="6263329" y="3139750"/>
            <a:ext cx="315582" cy="92333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</a:t>
            </a:r>
          </a:p>
          <a:p>
            <a:r>
              <a:rPr lang="tr-TR" dirty="0">
                <a:solidFill>
                  <a:schemeClr val="bg1"/>
                </a:solidFill>
              </a:rPr>
              <a:t>I</a:t>
            </a:r>
          </a:p>
          <a:p>
            <a:r>
              <a:rPr lang="tr-TR" dirty="0">
                <a:solidFill>
                  <a:schemeClr val="bg1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461876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62D33CD-7E18-F91B-740B-369C59550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 aşamaları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0743CB9-0EFB-4024-06B8-8AABBF183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304662"/>
            <a:ext cx="10396883" cy="1828952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tr-TR" altLang="tr-TR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“Amacımız Türkçe metinler üzerinde </a:t>
            </a:r>
            <a:r>
              <a:rPr lang="tr-TR" altLang="tr-TR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NER modeli</a:t>
            </a:r>
            <a:r>
              <a:rPr lang="tr-TR" altLang="tr-TR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(Varlık Tanıma) eğitmek.”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tr-TR" altLang="tr-TR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Bazı Türkçe NER modelleri mevcut ancak bizim amacımız belli </a:t>
            </a:r>
            <a:r>
              <a:rPr lang="tr-TR" altLang="tr-TR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entityleri</a:t>
            </a:r>
            <a:r>
              <a:rPr lang="tr-TR" altLang="tr-TR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(varlıkları) tespit etmek olduğu için bir hazır modeli </a:t>
            </a:r>
            <a:r>
              <a:rPr lang="tr-TR" altLang="tr-TR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fine-tune</a:t>
            </a:r>
            <a:r>
              <a:rPr lang="tr-TR" altLang="tr-TR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etmek(özelleştirmek) projemizin ana amacıydı.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tr-TR" altLang="tr-TR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istenilen amaç için eklemeler yapılarak, tablo doldurma, maskeleme, bilgi çıkarımı vb. amaçlarla kullanılabilir.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48467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29CEA2-ED58-052F-1328-21EF1E350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1. Veri </a:t>
            </a:r>
            <a:r>
              <a:rPr lang="tr-TR" dirty="0" err="1"/>
              <a:t>iŞLEME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32C2CFC-A639-E004-915D-09BA8160A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5020236"/>
            <a:ext cx="10396883" cy="354349"/>
          </a:xfrm>
        </p:spPr>
        <p:txBody>
          <a:bodyPr>
            <a:normAutofit fontScale="85000" lnSpcReduction="10000"/>
          </a:bodyPr>
          <a:lstStyle/>
          <a:p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161FC122-F436-91B0-5B4E-5A00CD6648B5}"/>
              </a:ext>
            </a:extLst>
          </p:cNvPr>
          <p:cNvSpPr txBox="1"/>
          <p:nvPr/>
        </p:nvSpPr>
        <p:spPr>
          <a:xfrm>
            <a:off x="685800" y="2207225"/>
            <a:ext cx="551905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“Verilerimiz </a:t>
            </a:r>
            <a:r>
              <a:rPr lang="tr-TR" alt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tr-TR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alt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r>
              <a:rPr lang="tr-TR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dosyalarından okunuyor.”</a:t>
            </a:r>
            <a:endParaRPr lang="tr-TR" alt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“Her örnekte bir metin ve içinde işaretlenmiş varlıklar var.”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“Bunları modelin anlayacağı şekilde </a:t>
            </a:r>
            <a:r>
              <a:rPr lang="tr-TR" alt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 etiket formatına dönüştürüyoruz</a:t>
            </a:r>
            <a:r>
              <a:rPr lang="tr-TR" alt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49E32036-6002-8978-7C95-E4CC3BAD37C6}"/>
              </a:ext>
            </a:extLst>
          </p:cNvPr>
          <p:cNvSpPr txBox="1"/>
          <p:nvPr/>
        </p:nvSpPr>
        <p:spPr>
          <a:xfrm>
            <a:off x="7604449" y="1945614"/>
            <a:ext cx="24166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Ahmet        → </a:t>
            </a:r>
            <a:r>
              <a:rPr lang="tr-T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B-PER</a:t>
            </a:r>
          </a:p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              → </a:t>
            </a:r>
            <a:r>
              <a:rPr lang="tr-TR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B-DATE</a:t>
            </a:r>
          </a:p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Ocak          → </a:t>
            </a:r>
            <a:r>
              <a:rPr lang="tr-TR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I-DATE</a:t>
            </a:r>
          </a:p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2023'te       → </a:t>
            </a:r>
            <a:r>
              <a:rPr lang="tr-TR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I-DATE</a:t>
            </a:r>
          </a:p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Ankara'ya  → </a:t>
            </a:r>
            <a:r>
              <a:rPr lang="tr-TR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B-LOC</a:t>
            </a:r>
          </a:p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gitti.           → O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55788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EFD5A4B-7E78-16A7-D7C3-6366827EC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581" y="741997"/>
            <a:ext cx="10396882" cy="741418"/>
          </a:xfrm>
        </p:spPr>
        <p:txBody>
          <a:bodyPr>
            <a:normAutofit fontScale="90000"/>
          </a:bodyPr>
          <a:lstStyle/>
          <a:p>
            <a:r>
              <a:rPr lang="tr-TR" sz="4400" b="1" dirty="0"/>
              <a:t>2. </a:t>
            </a:r>
            <a:r>
              <a:rPr lang="tr-TR" sz="4400" b="1" dirty="0" err="1"/>
              <a:t>Tokenizer</a:t>
            </a:r>
            <a:r>
              <a:rPr lang="tr-TR" sz="4400" b="1" dirty="0"/>
              <a:t> &amp; </a:t>
            </a:r>
            <a:r>
              <a:rPr lang="tr-TR" sz="4400" b="1" dirty="0" err="1"/>
              <a:t>Label</a:t>
            </a:r>
            <a:r>
              <a:rPr lang="tr-TR" sz="4400" b="1" dirty="0"/>
              <a:t> </a:t>
            </a:r>
            <a:r>
              <a:rPr lang="tr-TR" sz="4400" b="1" dirty="0" err="1"/>
              <a:t>Mapping</a:t>
            </a:r>
            <a:br>
              <a:rPr lang="tr-TR" dirty="0"/>
            </a:br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02BC96FE-08E3-4C59-4173-5864673CF1CA}"/>
              </a:ext>
            </a:extLst>
          </p:cNvPr>
          <p:cNvSpPr txBox="1"/>
          <p:nvPr/>
        </p:nvSpPr>
        <p:spPr>
          <a:xfrm>
            <a:off x="470581" y="2183286"/>
            <a:ext cx="48584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“Modelin çalışabilmesi için cümleler 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tokenlere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bölünüyor.”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“Her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tokene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bir etiket (B/I/O + varlık tipi) atanıyor.”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“Bu etiketler için label2id ve id2label eşleştirmeleri oluşturuluyor.”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işlemleri etiketleri sayıya, sayıları da etikete çevirmek için kullanılır. Böylelikle modelin tahmin ettiği sayılar etikete dönüştürülür.</a:t>
            </a:r>
          </a:p>
          <a:p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4455B782-20B7-33BC-93B8-7BFAB86D6B7A}"/>
              </a:ext>
            </a:extLst>
          </p:cNvPr>
          <p:cNvSpPr txBox="1"/>
          <p:nvPr/>
        </p:nvSpPr>
        <p:spPr>
          <a:xfrm>
            <a:off x="6034727" y="1598511"/>
            <a:ext cx="5514392" cy="30777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["</a:t>
            </a:r>
            <a:r>
              <a:rPr lang="es-E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Ahmet</a:t>
            </a:r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"10", "</a:t>
            </a:r>
            <a:r>
              <a:rPr lang="es-E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Ocak</a:t>
            </a:r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"2023", "'", "te", "Ankara", "'", "ya", "</a:t>
            </a:r>
            <a:r>
              <a:rPr lang="es-E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gitti</a:t>
            </a:r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"."]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AA052A3C-2D39-4326-961D-701EF5B3EFA8}"/>
              </a:ext>
            </a:extLst>
          </p:cNvPr>
          <p:cNvSpPr txBox="1"/>
          <p:nvPr/>
        </p:nvSpPr>
        <p:spPr>
          <a:xfrm>
            <a:off x="6431461" y="2797276"/>
            <a:ext cx="1907435" cy="246221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Ahmet   → B-PER</a:t>
            </a:r>
          </a:p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     → B-DATE</a:t>
            </a:r>
          </a:p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Ocak    → I-DATE</a:t>
            </a:r>
          </a:p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    → I-DATE</a:t>
            </a:r>
          </a:p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       → I-DATE</a:t>
            </a:r>
          </a:p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      → I-DATE</a:t>
            </a:r>
          </a:p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Ankara  → B-LOC</a:t>
            </a:r>
          </a:p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       → I-LOC</a:t>
            </a:r>
          </a:p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      → I-LOC</a:t>
            </a:r>
          </a:p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gitti   → O</a:t>
            </a:r>
          </a:p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     → O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ACBD4907-BA9A-CAAA-5DDB-49E6E35A4339}"/>
              </a:ext>
            </a:extLst>
          </p:cNvPr>
          <p:cNvSpPr txBox="1"/>
          <p:nvPr/>
        </p:nvSpPr>
        <p:spPr>
          <a:xfrm>
            <a:off x="9218594" y="3150073"/>
            <a:ext cx="1390311" cy="203132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"O": 0,</a:t>
            </a:r>
          </a:p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"B-PER": 1,</a:t>
            </a:r>
          </a:p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"I-PER": 2,</a:t>
            </a:r>
          </a:p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"B-DATE": 3,</a:t>
            </a:r>
          </a:p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"I-DATE": 4,</a:t>
            </a:r>
          </a:p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"B-LOC": 5,</a:t>
            </a:r>
          </a:p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"I-LOC": 6</a:t>
            </a:r>
          </a:p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EE805E7E-A222-471C-17BC-441BA5A44D4A}"/>
              </a:ext>
            </a:extLst>
          </p:cNvPr>
          <p:cNvSpPr txBox="1"/>
          <p:nvPr/>
        </p:nvSpPr>
        <p:spPr>
          <a:xfrm>
            <a:off x="6431461" y="2427944"/>
            <a:ext cx="1907435" cy="36933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B/I/O   ETİKETİ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5D01EC76-7923-5867-3C10-2ED2AF502454}"/>
              </a:ext>
            </a:extLst>
          </p:cNvPr>
          <p:cNvSpPr txBox="1"/>
          <p:nvPr/>
        </p:nvSpPr>
        <p:spPr>
          <a:xfrm>
            <a:off x="9218595" y="2503742"/>
            <a:ext cx="1390311" cy="64633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Label2id    --</a:t>
            </a:r>
            <a:r>
              <a:rPr lang="tr-T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  <a:r>
              <a:rPr lang="tr-T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00E542E9-3891-3F5E-443A-74ADA71FF8D0}"/>
              </a:ext>
            </a:extLst>
          </p:cNvPr>
          <p:cNvSpPr txBox="1"/>
          <p:nvPr/>
        </p:nvSpPr>
        <p:spPr>
          <a:xfrm>
            <a:off x="7294359" y="1229179"/>
            <a:ext cx="2995127" cy="36933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TOKENİZE EDİLMİŞ YAZI</a:t>
            </a:r>
          </a:p>
        </p:txBody>
      </p:sp>
    </p:spTree>
    <p:extLst>
      <p:ext uri="{BB962C8B-B14F-4D97-AF65-F5344CB8AC3E}">
        <p14:creationId xmlns:p14="http://schemas.microsoft.com/office/powerpoint/2010/main" val="4084726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4BAA590-53C8-E865-64DF-1D1F55C59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24" y="715051"/>
            <a:ext cx="10396882" cy="1151965"/>
          </a:xfrm>
        </p:spPr>
        <p:txBody>
          <a:bodyPr/>
          <a:lstStyle/>
          <a:p>
            <a:r>
              <a:rPr lang="tr-TR" dirty="0"/>
              <a:t>3.Model tanımı</a:t>
            </a: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7CA3DCDC-9267-1E81-B998-778EAF5C8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51" y="777428"/>
            <a:ext cx="3864075" cy="1027210"/>
          </a:xfr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D0A79B43-74F7-C696-1E5E-85C41CA25666}"/>
              </a:ext>
            </a:extLst>
          </p:cNvPr>
          <p:cNvSpPr txBox="1"/>
          <p:nvPr/>
        </p:nvSpPr>
        <p:spPr>
          <a:xfrm>
            <a:off x="737119" y="2529066"/>
            <a:ext cx="85095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“Modeli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Hugging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kütüphanesinden 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dbmdz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/bert-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turkish-cased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seçtik.”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Türkçe dili için güçlü 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NER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modelleri oldukça sınırlı sayıda. 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modeli az sayıdaki güçlü Türkçe NER modellerinden birisi.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modeli 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-Level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görevler için uygun ve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yapısı sayesinde bağlamı iyi yakalayabilen bir model.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Sentence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-Level bir proje yapıyor olsaydık (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örn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duygu analizi) 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ELECTRA-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Turkish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gibi farklı modeller de kullanabilirdik.</a:t>
            </a:r>
          </a:p>
        </p:txBody>
      </p:sp>
    </p:spTree>
    <p:extLst>
      <p:ext uri="{BB962C8B-B14F-4D97-AF65-F5344CB8AC3E}">
        <p14:creationId xmlns:p14="http://schemas.microsoft.com/office/powerpoint/2010/main" val="603163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15C2C13-BE57-2BD6-E1EB-29B78DCB7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24" y="314359"/>
            <a:ext cx="10396882" cy="1151965"/>
          </a:xfrm>
        </p:spPr>
        <p:txBody>
          <a:bodyPr/>
          <a:lstStyle/>
          <a:p>
            <a:r>
              <a:rPr lang="tr-TR" dirty="0"/>
              <a:t>4.Değerlendirme metrikleri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83D4865A-61CA-20E2-B6AF-8E6197810289}"/>
              </a:ext>
            </a:extLst>
          </p:cNvPr>
          <p:cNvSpPr txBox="1"/>
          <p:nvPr/>
        </p:nvSpPr>
        <p:spPr>
          <a:xfrm>
            <a:off x="750123" y="1714384"/>
            <a:ext cx="6792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“Model çıktısını değerlendirmek için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seqeval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kütüphanesi kullanıyoruz.”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“Precision,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F1 ve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metriklerini hesaplıyoruz.”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“Özellikle F1 skoru bizim için kritik.”</a:t>
            </a:r>
          </a:p>
          <a:p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D765336E-6624-7A3A-5B04-68635A90E0F5}"/>
              </a:ext>
            </a:extLst>
          </p:cNvPr>
          <p:cNvSpPr txBox="1"/>
          <p:nvPr/>
        </p:nvSpPr>
        <p:spPr>
          <a:xfrm>
            <a:off x="4710189" y="3674717"/>
            <a:ext cx="2203066" cy="1107996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Model </a:t>
            </a:r>
            <a:r>
              <a:rPr lang="tr-T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endParaRPr lang="tr-T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tr-T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0.94</a:t>
            </a:r>
          </a:p>
          <a:p>
            <a:r>
              <a:rPr lang="tr-T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F1: 0.89</a:t>
            </a:r>
          </a:p>
          <a:p>
            <a:r>
              <a:rPr lang="tr-T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tr-T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0.18</a:t>
            </a:r>
          </a:p>
          <a:p>
            <a:r>
              <a:rPr lang="tr-T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Precision: 0.86</a:t>
            </a:r>
          </a:p>
          <a:p>
            <a:r>
              <a:rPr lang="tr-T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lang="tr-T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0.91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066F4F44-5B93-B683-744C-51E2B878D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03" y="3315093"/>
            <a:ext cx="3124161" cy="211918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8EF66B7-CBD8-2B96-B40D-7C6CB7425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681" y="3315093"/>
            <a:ext cx="3100894" cy="211918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C60D94B2-04C1-C8E3-3AC8-73B3FEBA7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405" y="3315093"/>
            <a:ext cx="3100894" cy="211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40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54C93-ACF7-51CD-2694-0E2DF15E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5.Hiperparametre optimizasyonu</a:t>
            </a: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7575BF23-62FD-6C46-D19F-6790B6CF7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041" y="2096296"/>
            <a:ext cx="2001670" cy="1559536"/>
          </a:xfrm>
          <a:ln w="28575">
            <a:solidFill>
              <a:schemeClr val="accent1"/>
            </a:solidFill>
          </a:ln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74DF2075-578C-A260-F54A-08B6DE650790}"/>
              </a:ext>
            </a:extLst>
          </p:cNvPr>
          <p:cNvSpPr txBox="1"/>
          <p:nvPr/>
        </p:nvSpPr>
        <p:spPr>
          <a:xfrm>
            <a:off x="679603" y="2482047"/>
            <a:ext cx="64707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“En iyi sonucu almak için 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 farklı deneme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yapıyoruz.”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“Her denemede öğrenme oranı,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sayısı,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batch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size gibi parametreler değişiyor.”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“Amaç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setindeki 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 skorunu maksimize etmek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</a:p>
          <a:p>
            <a:endParaRPr lang="tr-TR" dirty="0"/>
          </a:p>
        </p:txBody>
      </p:sp>
      <p:sp>
        <p:nvSpPr>
          <p:cNvPr id="6" name="Açıklama Balonu: Sağ Ok 5">
            <a:extLst>
              <a:ext uri="{FF2B5EF4-FFF2-40B4-BE49-F238E27FC236}">
                <a16:creationId xmlns:a16="http://schemas.microsoft.com/office/drawing/2014/main" id="{26C9BA30-80B6-769D-839D-773D0E982C15}"/>
              </a:ext>
            </a:extLst>
          </p:cNvPr>
          <p:cNvSpPr/>
          <p:nvPr/>
        </p:nvSpPr>
        <p:spPr>
          <a:xfrm>
            <a:off x="730575" y="3992105"/>
            <a:ext cx="2528596" cy="1477328"/>
          </a:xfrm>
          <a:prstGeom prst="right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Learning Rate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A34ADD0-6EDB-E8FB-58AC-C4E519E605EC}"/>
              </a:ext>
            </a:extLst>
          </p:cNvPr>
          <p:cNvSpPr/>
          <p:nvPr/>
        </p:nvSpPr>
        <p:spPr>
          <a:xfrm>
            <a:off x="3550973" y="4310891"/>
            <a:ext cx="2251788" cy="8397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1e-6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F24ACB6-8A15-A83D-1642-668B993A4893}"/>
              </a:ext>
            </a:extLst>
          </p:cNvPr>
          <p:cNvSpPr/>
          <p:nvPr/>
        </p:nvSpPr>
        <p:spPr>
          <a:xfrm>
            <a:off x="3550973" y="4306225"/>
            <a:ext cx="2251788" cy="8397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5e-6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691AF2-A41E-D17A-5380-FE73E9138373}"/>
              </a:ext>
            </a:extLst>
          </p:cNvPr>
          <p:cNvSpPr/>
          <p:nvPr/>
        </p:nvSpPr>
        <p:spPr>
          <a:xfrm>
            <a:off x="3529590" y="4324885"/>
            <a:ext cx="2251788" cy="8397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1e-5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DB8485E-4D80-3A70-078B-71C6D3C18DD5}"/>
              </a:ext>
            </a:extLst>
          </p:cNvPr>
          <p:cNvSpPr/>
          <p:nvPr/>
        </p:nvSpPr>
        <p:spPr>
          <a:xfrm>
            <a:off x="3550093" y="4315555"/>
            <a:ext cx="2251788" cy="8397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3e-5</a:t>
            </a:r>
          </a:p>
        </p:txBody>
      </p:sp>
      <p:sp>
        <p:nvSpPr>
          <p:cNvPr id="12" name="Açıklama Balonu: Sağ Ok 11">
            <a:extLst>
              <a:ext uri="{FF2B5EF4-FFF2-40B4-BE49-F238E27FC236}">
                <a16:creationId xmlns:a16="http://schemas.microsoft.com/office/drawing/2014/main" id="{972FCAF1-6109-EDE6-6E84-B52FD1D16D3E}"/>
              </a:ext>
            </a:extLst>
          </p:cNvPr>
          <p:cNvSpPr/>
          <p:nvPr/>
        </p:nvSpPr>
        <p:spPr>
          <a:xfrm>
            <a:off x="6410623" y="3992106"/>
            <a:ext cx="1819418" cy="1477328"/>
          </a:xfrm>
          <a:prstGeom prst="right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F1 Skoru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3505FA-0F97-7E52-EFAD-92D735481B73}"/>
              </a:ext>
            </a:extLst>
          </p:cNvPr>
          <p:cNvSpPr/>
          <p:nvPr/>
        </p:nvSpPr>
        <p:spPr>
          <a:xfrm>
            <a:off x="8375289" y="4315556"/>
            <a:ext cx="2251788" cy="8397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0.68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158F61-0CAD-DE09-12F2-F4ADF7313AB3}"/>
              </a:ext>
            </a:extLst>
          </p:cNvPr>
          <p:cNvSpPr/>
          <p:nvPr/>
        </p:nvSpPr>
        <p:spPr>
          <a:xfrm>
            <a:off x="8375289" y="4306225"/>
            <a:ext cx="2251788" cy="8397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0.72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9FD4638-C288-6ECE-9600-214DBD8E62A6}"/>
              </a:ext>
            </a:extLst>
          </p:cNvPr>
          <p:cNvSpPr/>
          <p:nvPr/>
        </p:nvSpPr>
        <p:spPr>
          <a:xfrm>
            <a:off x="8375289" y="4324887"/>
            <a:ext cx="2251788" cy="8397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0.79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A4BBC62-9F0C-5809-4642-C2494FFC45F8}"/>
              </a:ext>
            </a:extLst>
          </p:cNvPr>
          <p:cNvSpPr/>
          <p:nvPr/>
        </p:nvSpPr>
        <p:spPr>
          <a:xfrm>
            <a:off x="8375289" y="4315556"/>
            <a:ext cx="2251788" cy="8397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0.85</a:t>
            </a:r>
          </a:p>
        </p:txBody>
      </p:sp>
    </p:spTree>
    <p:extLst>
      <p:ext uri="{BB962C8B-B14F-4D97-AF65-F5344CB8AC3E}">
        <p14:creationId xmlns:p14="http://schemas.microsoft.com/office/powerpoint/2010/main" val="276876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3D53663-B446-EC93-B115-857CD6A05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7413"/>
            <a:ext cx="10396882" cy="1151965"/>
          </a:xfrm>
        </p:spPr>
        <p:txBody>
          <a:bodyPr/>
          <a:lstStyle/>
          <a:p>
            <a:r>
              <a:rPr lang="tr-TR" dirty="0"/>
              <a:t>6.En iyi modeli eğitme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EF1D36F-39B1-D4A1-1F51-8A60EDFD2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503" y="1774783"/>
            <a:ext cx="1567243" cy="1567243"/>
          </a:xfr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DEC2BF90-0FEB-0EB7-4B5D-CAB535EF5BF9}"/>
              </a:ext>
            </a:extLst>
          </p:cNvPr>
          <p:cNvSpPr txBox="1"/>
          <p:nvPr/>
        </p:nvSpPr>
        <p:spPr>
          <a:xfrm>
            <a:off x="685800" y="1774783"/>
            <a:ext cx="61535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“En iyi parametreler seçildikten sonra modeli tekrar eğitiyoruz.”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Erken durdurma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stopping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kullanıyoruz, gereksiz yere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epoch’lar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çalışmasın.”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“Son modelimizi bert-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turkish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ner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-final klasöründe kaydediyoruz.”</a:t>
            </a:r>
          </a:p>
          <a:p>
            <a:endParaRPr lang="tr-TR" dirty="0"/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A721F04A-D160-AE4C-BDEF-553E9A757384}"/>
              </a:ext>
            </a:extLst>
          </p:cNvPr>
          <p:cNvSpPr/>
          <p:nvPr/>
        </p:nvSpPr>
        <p:spPr>
          <a:xfrm>
            <a:off x="3209731" y="4795935"/>
            <a:ext cx="233265" cy="7277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2BB7C262-778A-A128-B33D-0AAA0243EFC7}"/>
              </a:ext>
            </a:extLst>
          </p:cNvPr>
          <p:cNvSpPr/>
          <p:nvPr/>
        </p:nvSpPr>
        <p:spPr>
          <a:xfrm>
            <a:off x="3509866" y="4320073"/>
            <a:ext cx="233265" cy="12036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A1123203-AC43-2CCC-17A7-6C9EC4E50FF2}"/>
              </a:ext>
            </a:extLst>
          </p:cNvPr>
          <p:cNvSpPr/>
          <p:nvPr/>
        </p:nvSpPr>
        <p:spPr>
          <a:xfrm>
            <a:off x="3850434" y="3951513"/>
            <a:ext cx="233266" cy="15722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3A52DF74-93BF-5FED-4BA2-4C1D6C2F3C63}"/>
              </a:ext>
            </a:extLst>
          </p:cNvPr>
          <p:cNvSpPr/>
          <p:nvPr/>
        </p:nvSpPr>
        <p:spPr>
          <a:xfrm>
            <a:off x="4195666" y="4572001"/>
            <a:ext cx="233265" cy="9517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79DF33F1-4ADB-D08B-F0B8-8573EDEB5069}"/>
              </a:ext>
            </a:extLst>
          </p:cNvPr>
          <p:cNvSpPr/>
          <p:nvPr/>
        </p:nvSpPr>
        <p:spPr>
          <a:xfrm>
            <a:off x="5019867" y="4072813"/>
            <a:ext cx="202167" cy="14462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89D45C2A-A429-515B-72B0-41E9DBCDA05A}"/>
              </a:ext>
            </a:extLst>
          </p:cNvPr>
          <p:cNvSpPr/>
          <p:nvPr/>
        </p:nvSpPr>
        <p:spPr>
          <a:xfrm>
            <a:off x="4587550" y="4254759"/>
            <a:ext cx="233265" cy="12689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3851FDBE-8AD3-EC90-79BE-AF60D67659FB}"/>
              </a:ext>
            </a:extLst>
          </p:cNvPr>
          <p:cNvSpPr/>
          <p:nvPr/>
        </p:nvSpPr>
        <p:spPr>
          <a:xfrm>
            <a:off x="7363702" y="3946848"/>
            <a:ext cx="233266" cy="15722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Ok: Sağ 12">
            <a:extLst>
              <a:ext uri="{FF2B5EF4-FFF2-40B4-BE49-F238E27FC236}">
                <a16:creationId xmlns:a16="http://schemas.microsoft.com/office/drawing/2014/main" id="{82F7264E-518A-670E-86BF-8E17D1D712EB}"/>
              </a:ext>
            </a:extLst>
          </p:cNvPr>
          <p:cNvSpPr/>
          <p:nvPr/>
        </p:nvSpPr>
        <p:spPr>
          <a:xfrm>
            <a:off x="5756982" y="4572001"/>
            <a:ext cx="1071772" cy="4385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5" name="Düz Bağlayıcı 14">
            <a:extLst>
              <a:ext uri="{FF2B5EF4-FFF2-40B4-BE49-F238E27FC236}">
                <a16:creationId xmlns:a16="http://schemas.microsoft.com/office/drawing/2014/main" id="{63B993AC-B356-866C-A7BC-2A527652E6A5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3107094" y="3946848"/>
            <a:ext cx="43732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45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6B6D8D5-47B7-D8FE-09B5-89A8D9270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50730"/>
            <a:ext cx="10396882" cy="1151965"/>
          </a:xfrm>
        </p:spPr>
        <p:txBody>
          <a:bodyPr>
            <a:normAutofit fontScale="90000"/>
          </a:bodyPr>
          <a:lstStyle/>
          <a:p>
            <a:r>
              <a:rPr lang="tr-TR" dirty="0"/>
              <a:t>7.Model Çıktılarını görselleştirme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1A02E648-F015-2C0D-F2B1-C04061900F11}"/>
              </a:ext>
            </a:extLst>
          </p:cNvPr>
          <p:cNvSpPr txBox="1"/>
          <p:nvPr/>
        </p:nvSpPr>
        <p:spPr>
          <a:xfrm>
            <a:off x="1628192" y="1951672"/>
            <a:ext cx="83369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dirty="0" err="1">
                <a:latin typeface="Arial" panose="020B0604020202020204" pitchFamily="34" charset="0"/>
              </a:rPr>
              <a:t>HuggingFace</a:t>
            </a:r>
            <a:r>
              <a:rPr lang="tr-TR" altLang="tr-TR" dirty="0">
                <a:latin typeface="Arial" panose="020B0604020202020204" pitchFamily="34" charset="0"/>
              </a:rPr>
              <a:t> + </a:t>
            </a:r>
            <a:r>
              <a:rPr lang="tr-TR" altLang="tr-TR" dirty="0" err="1">
                <a:latin typeface="Arial" panose="020B0604020202020204" pitchFamily="34" charset="0"/>
              </a:rPr>
              <a:t>Gradio</a:t>
            </a:r>
            <a:r>
              <a:rPr lang="tr-TR" altLang="tr-TR" dirty="0">
                <a:latin typeface="Arial" panose="020B0604020202020204" pitchFamily="34" charset="0"/>
              </a:rPr>
              <a:t> kullanarak </a:t>
            </a:r>
            <a:r>
              <a:rPr lang="tr-TR" altLang="tr-TR" b="1" dirty="0">
                <a:latin typeface="Arial" panose="020B0604020202020204" pitchFamily="34" charset="0"/>
              </a:rPr>
              <a:t>interaktif bir demo arayüzü</a:t>
            </a:r>
            <a:r>
              <a:rPr lang="tr-TR" altLang="tr-TR" dirty="0">
                <a:latin typeface="Arial" panose="020B0604020202020204" pitchFamily="34" charset="0"/>
              </a:rPr>
              <a:t> geliştirdik.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dirty="0">
                <a:latin typeface="Arial" panose="020B0604020202020204" pitchFamily="34" charset="0"/>
              </a:rPr>
              <a:t>Kullanıcı metin girdiğinde, model varlıkları (kişi, IBAN, tarih, tutar vb.) </a:t>
            </a:r>
            <a:r>
              <a:rPr lang="tr-TR" altLang="tr-TR" b="1" dirty="0">
                <a:latin typeface="Arial" panose="020B0604020202020204" pitchFamily="34" charset="0"/>
              </a:rPr>
              <a:t>renkli olarak işaretliyor</a:t>
            </a:r>
            <a:r>
              <a:rPr lang="tr-TR" altLang="tr-TR" dirty="0">
                <a:latin typeface="Arial" panose="020B0604020202020204" pitchFamily="34" charset="0"/>
              </a:rPr>
              <a:t>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dirty="0">
                <a:latin typeface="Arial" panose="020B0604020202020204" pitchFamily="34" charset="0"/>
              </a:rPr>
              <a:t>Ayrıca varlıkların </a:t>
            </a:r>
            <a:r>
              <a:rPr lang="tr-TR" altLang="tr-TR" b="1" dirty="0">
                <a:latin typeface="Arial" panose="020B0604020202020204" pitchFamily="34" charset="0"/>
              </a:rPr>
              <a:t>etiketi, pozisyonu ve güven skoru</a:t>
            </a:r>
            <a:r>
              <a:rPr lang="tr-TR" altLang="tr-TR" dirty="0">
                <a:latin typeface="Arial" panose="020B0604020202020204" pitchFamily="34" charset="0"/>
              </a:rPr>
              <a:t> tablo halinde gösteriliyor.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dirty="0">
                <a:latin typeface="Arial" panose="020B0604020202020204" pitchFamily="34" charset="0"/>
              </a:rPr>
              <a:t>Bu sayede model çıktıları hem görsel hem de tablo formatında incelenebiliyor.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4B49231-18D1-8925-047F-9787B6C29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92" y="3882015"/>
            <a:ext cx="5719544" cy="163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B3BFAF83-FB64-C446-DCD7-2D3B7E776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736" y="3882015"/>
            <a:ext cx="2488163" cy="1643911"/>
          </a:xfrm>
          <a:prstGeom prst="rect">
            <a:avLst/>
          </a:prstGeom>
        </p:spPr>
      </p:pic>
      <p:sp>
        <p:nvSpPr>
          <p:cNvPr id="10" name="Metin kutusu 9">
            <a:hlinkClick r:id="rId4"/>
            <a:extLst>
              <a:ext uri="{FF2B5EF4-FFF2-40B4-BE49-F238E27FC236}">
                <a16:creationId xmlns:a16="http://schemas.microsoft.com/office/drawing/2014/main" id="{C789029E-BDB5-B14E-D3E0-CD89785EA4AF}"/>
              </a:ext>
            </a:extLst>
          </p:cNvPr>
          <p:cNvSpPr txBox="1"/>
          <p:nvPr/>
        </p:nvSpPr>
        <p:spPr>
          <a:xfrm>
            <a:off x="1628192" y="3609914"/>
            <a:ext cx="23561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dirty="0"/>
              <a:t>http://127.0.0.1:7860/</a:t>
            </a:r>
          </a:p>
        </p:txBody>
      </p:sp>
    </p:spTree>
    <p:extLst>
      <p:ext uri="{BB962C8B-B14F-4D97-AF65-F5344CB8AC3E}">
        <p14:creationId xmlns:p14="http://schemas.microsoft.com/office/powerpoint/2010/main" val="1354244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FEF1EB4-7C8A-E342-DA8E-B8FD9E96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24" y="645160"/>
            <a:ext cx="10396882" cy="1151965"/>
          </a:xfrm>
        </p:spPr>
        <p:txBody>
          <a:bodyPr/>
          <a:lstStyle/>
          <a:p>
            <a:r>
              <a:rPr lang="tr-TR" dirty="0"/>
              <a:t>NER NEDİR ?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9D0EDC18-D662-1713-F341-958658E4E683}"/>
              </a:ext>
            </a:extLst>
          </p:cNvPr>
          <p:cNvSpPr txBox="1"/>
          <p:nvPr/>
        </p:nvSpPr>
        <p:spPr>
          <a:xfrm>
            <a:off x="685801" y="2203525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Named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(NER) Modeli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doğal dil işleme (NLP) yöntemlerinden biridir.</a:t>
            </a:r>
            <a:b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Amaç, 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metin içerisindeki özel varlıkları (kişi, yer, organizasyon, tarih, sayı, para birimi gibi)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otomatik olarak tespit edip sınıflandırmaktır.</a:t>
            </a:r>
          </a:p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NER, bilgi çıkarımı, arama motorları, soru-cevap sistemleri,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chatbotlar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veri anonimleştirme gibi birçok alanda temel bir yapı taşıdır.</a:t>
            </a:r>
          </a:p>
          <a:p>
            <a:endParaRPr lang="tr-TR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A952B517-471A-6105-6623-18EB19412D69}"/>
              </a:ext>
            </a:extLst>
          </p:cNvPr>
          <p:cNvSpPr txBox="1"/>
          <p:nvPr/>
        </p:nvSpPr>
        <p:spPr>
          <a:xfrm>
            <a:off x="666524" y="5093382"/>
            <a:ext cx="5608371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Not: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Türkçe karşılığı Adlandırılmış Varlık Tanıma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2ABC5BE-1492-A10A-9D8A-19483BBA9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2639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0EB5FD-C4DE-CFA4-74AD-ABF12021B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9898"/>
            <a:ext cx="10396882" cy="1151965"/>
          </a:xfrm>
        </p:spPr>
        <p:txBody>
          <a:bodyPr/>
          <a:lstStyle/>
          <a:p>
            <a:r>
              <a:rPr lang="tr-TR" dirty="0"/>
              <a:t>BASE MODEL – FINE TUNED MODEL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B8C5AC9-D466-8380-9C39-060C664FA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734" y="1649167"/>
            <a:ext cx="9996462" cy="281268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A4F5C10-17F8-7D9E-F737-0B208226301D}"/>
              </a:ext>
            </a:extLst>
          </p:cNvPr>
          <p:cNvSpPr/>
          <p:nvPr/>
        </p:nvSpPr>
        <p:spPr>
          <a:xfrm>
            <a:off x="2034073" y="2257560"/>
            <a:ext cx="830425" cy="29858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2CBFBF-0124-3593-DDA7-391A0D13B2ED}"/>
              </a:ext>
            </a:extLst>
          </p:cNvPr>
          <p:cNvSpPr/>
          <p:nvPr/>
        </p:nvSpPr>
        <p:spPr>
          <a:xfrm>
            <a:off x="313414" y="3060440"/>
            <a:ext cx="10769268" cy="1275611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7D86D350-5874-416E-9790-5251A3BEA6EA}"/>
              </a:ext>
            </a:extLst>
          </p:cNvPr>
          <p:cNvSpPr txBox="1"/>
          <p:nvPr/>
        </p:nvSpPr>
        <p:spPr>
          <a:xfrm>
            <a:off x="2262672" y="4562416"/>
            <a:ext cx="7072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Örnekte görüldüğü üzere </a:t>
            </a:r>
            <a:r>
              <a:rPr lang="tr-T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Fine-Tuned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modelimiz 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tek hata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yaparken, 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modelimiz bütün verileri </a:t>
            </a:r>
            <a:r>
              <a:rPr lang="tr-T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Amount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değeri olarak işaretledi.</a:t>
            </a:r>
          </a:p>
        </p:txBody>
      </p:sp>
    </p:spTree>
    <p:extLst>
      <p:ext uri="{BB962C8B-B14F-4D97-AF65-F5344CB8AC3E}">
        <p14:creationId xmlns:p14="http://schemas.microsoft.com/office/powerpoint/2010/main" val="1235967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F70D312-A068-73C9-B629-0A62BEDDD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Gelcekte</a:t>
            </a:r>
            <a:r>
              <a:rPr lang="tr-TR" dirty="0"/>
              <a:t> neler yapılabilir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C3BA63E-6818-E8E5-EF1B-22D97C3CD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5113176"/>
            <a:ext cx="10396883" cy="261409"/>
          </a:xfrm>
        </p:spPr>
        <p:txBody>
          <a:bodyPr>
            <a:normAutofit fontScale="55000" lnSpcReduction="20000"/>
          </a:bodyPr>
          <a:lstStyle/>
          <a:p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65D41C80-9903-E1F8-47CC-78B898DD2D26}"/>
              </a:ext>
            </a:extLst>
          </p:cNvPr>
          <p:cNvSpPr txBox="1"/>
          <p:nvPr/>
        </p:nvSpPr>
        <p:spPr>
          <a:xfrm>
            <a:off x="685800" y="2413337"/>
            <a:ext cx="99277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Öncelikle lokal bilgisayarda eğitim yapıldığı için en büyük modeller yerine daha az performans gerektiren bir model kullanıldı. Daha büyük bir model ile eğitim yapılabilir.</a:t>
            </a:r>
          </a:p>
          <a:p>
            <a:pPr marL="342900" indent="-342900">
              <a:buFont typeface="+mj-lt"/>
              <a:buAutoNum type="arabicPeriod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 setindeki etiket sayısı oldukça az. Yalnızca 15 farklı varlık türünün etiketi var, etiket sayısı arttırılabilir.</a:t>
            </a:r>
          </a:p>
          <a:p>
            <a:pPr marL="342900" indent="-342900">
              <a:buFont typeface="+mj-lt"/>
              <a:buAutoNum type="arabicPeriod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 seti kesinlikle gerçek dünya verileriyle oluşturulmalı bu sayede modelin genelleme yeteneği arttırılabilir.</a:t>
            </a:r>
          </a:p>
          <a:p>
            <a:pPr marL="342900" indent="-342900">
              <a:buFont typeface="+mj-lt"/>
              <a:buAutoNum type="arabicPeriod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Aynı zamanda model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rule-based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kontrol katmanıyla desteklenebilir.</a:t>
            </a:r>
          </a:p>
        </p:txBody>
      </p:sp>
    </p:spTree>
    <p:extLst>
      <p:ext uri="{BB962C8B-B14F-4D97-AF65-F5344CB8AC3E}">
        <p14:creationId xmlns:p14="http://schemas.microsoft.com/office/powerpoint/2010/main" val="2604407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15E3E19-945E-3C16-CF7B-1F92648A5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277035"/>
            <a:ext cx="10396882" cy="1151965"/>
          </a:xfrm>
        </p:spPr>
        <p:txBody>
          <a:bodyPr>
            <a:normAutofit fontScale="90000"/>
          </a:bodyPr>
          <a:lstStyle/>
          <a:p>
            <a:r>
              <a:rPr lang="tr-TR" dirty="0"/>
              <a:t>BENİ DİNLEDİĞİNİZ İÇİN TEŞEKKÜR EDERİM</a:t>
            </a:r>
          </a:p>
        </p:txBody>
      </p:sp>
      <p:pic>
        <p:nvPicPr>
          <p:cNvPr id="4" name="İçerik Yer Tutucusu 4">
            <a:extLst>
              <a:ext uri="{FF2B5EF4-FFF2-40B4-BE49-F238E27FC236}">
                <a16:creationId xmlns:a16="http://schemas.microsoft.com/office/drawing/2014/main" id="{C7C00908-B609-7F29-F701-58C3732EA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28" y="5608320"/>
            <a:ext cx="1071772" cy="75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9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E78F48C-8C2D-3B2B-FD9E-A97D8E1EE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Hangi sektörlerde kullanılır ?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25B7C2EA-D1A2-C479-897B-6437A8113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765040"/>
            <a:ext cx="10396883" cy="609545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4E1DC137-29CB-B834-B41C-92E1D2D15162}"/>
              </a:ext>
            </a:extLst>
          </p:cNvPr>
          <p:cNvSpPr txBox="1"/>
          <p:nvPr/>
        </p:nvSpPr>
        <p:spPr>
          <a:xfrm>
            <a:off x="685800" y="2028966"/>
            <a:ext cx="92100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Bankacılık &amp; Finans</a:t>
            </a:r>
            <a:r>
              <a:rPr lang="tr-TR" alt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IBAN, TCKN, müşteri adı, tutar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Sağlık</a:t>
            </a:r>
            <a:r>
              <a:rPr lang="tr-TR" alt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Hasta adı, teşhis, ilaç isimleri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E-ticaret</a:t>
            </a:r>
            <a:r>
              <a:rPr lang="tr-TR" alt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Ürün, marka, fiyat bilgileri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Hukuk &amp; Sigorta</a:t>
            </a:r>
            <a:r>
              <a:rPr lang="tr-TR" alt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Sözleşmelerdeki taraf isimleri, tarih, tutar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Müşteri hizmetleri</a:t>
            </a:r>
            <a:r>
              <a:rPr lang="tr-TR" alt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Çağrı/e-posta kayıtlarında müşteri bilgileri ve şikâyet türleri</a:t>
            </a:r>
          </a:p>
          <a:p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Kısaca, metin yığınını anlamlı veri tablosuna çevirmek için en kritik adımlardan biridir.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39474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7FCDA9-7FC8-91A1-DFE6-330CF8BDC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38" y="614680"/>
            <a:ext cx="10396882" cy="1151965"/>
          </a:xfrm>
        </p:spPr>
        <p:txBody>
          <a:bodyPr/>
          <a:lstStyle/>
          <a:p>
            <a:r>
              <a:rPr lang="tr-TR" dirty="0"/>
              <a:t>NER Modelleri kullanım alanları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D6C08E50-5F00-AD77-3721-909FE04F0EB6}"/>
              </a:ext>
            </a:extLst>
          </p:cNvPr>
          <p:cNvSpPr txBox="1"/>
          <p:nvPr/>
        </p:nvSpPr>
        <p:spPr>
          <a:xfrm>
            <a:off x="681738" y="2413337"/>
            <a:ext cx="70093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 çıkarımı</a:t>
            </a:r>
            <a:r>
              <a:rPr lang="tr-TR" alt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Uzun metinlerden anlamlı veri üretmek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 anonimleştirme-maskeleme</a:t>
            </a:r>
            <a:r>
              <a:rPr lang="tr-TR" alt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KVKK / GDPR uyumlu sistemler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Arama ve indeksleme</a:t>
            </a:r>
            <a:r>
              <a:rPr lang="tr-TR" alt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Belgeleri daha akıllı arama yapılabilir hale getirmek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 zekâsı</a:t>
            </a:r>
            <a:r>
              <a:rPr lang="tr-TR" alt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Çağrı merkezi, müşteri kayıtları, finansal belgelerden otomatik bilgi toplama</a:t>
            </a:r>
          </a:p>
          <a:p>
            <a:endParaRPr lang="tr-TR" dirty="0"/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53B2C8EF-1761-0E5D-64CF-E55BA4D41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117" y="2058434"/>
            <a:ext cx="2865503" cy="25853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56926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7750877-822F-5CEC-C56C-2C24F1BE6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8" y="1108038"/>
            <a:ext cx="10396882" cy="1151965"/>
          </a:xfrm>
        </p:spPr>
        <p:txBody>
          <a:bodyPr>
            <a:normAutofit fontScale="90000"/>
          </a:bodyPr>
          <a:lstStyle/>
          <a:p>
            <a:r>
              <a:rPr lang="tr-TR" sz="4400" b="1" dirty="0">
                <a:cs typeface="Times New Roman" panose="02020603050405020304" pitchFamily="18" charset="0"/>
              </a:rPr>
              <a:t>1. </a:t>
            </a:r>
            <a:r>
              <a:rPr lang="tr-TR" sz="4400" b="1" dirty="0" err="1">
                <a:cs typeface="Times New Roman" panose="02020603050405020304" pitchFamily="18" charset="0"/>
              </a:rPr>
              <a:t>Guardrail</a:t>
            </a:r>
            <a:r>
              <a:rPr lang="tr-TR" sz="4400" b="1" dirty="0">
                <a:cs typeface="Times New Roman" panose="02020603050405020304" pitchFamily="18" charset="0"/>
              </a:rPr>
              <a:t> Olarak Kullanımı (LLM Güvenliği)</a:t>
            </a:r>
            <a:b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B110283-9A17-9AF5-AB85-475CF2AC5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714240"/>
            <a:ext cx="10396883" cy="660345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CF6A2060-DF92-0319-C40C-1645A0EE7E12}"/>
              </a:ext>
            </a:extLst>
          </p:cNvPr>
          <p:cNvSpPr txBox="1"/>
          <p:nvPr/>
        </p:nvSpPr>
        <p:spPr>
          <a:xfrm>
            <a:off x="685800" y="2143760"/>
            <a:ext cx="9291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Guardrail</a:t>
            </a:r>
            <a:r>
              <a:rPr lang="tr-T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Yapay zekâ modellerine 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kontrol katmanı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eklemek için kullanılan yöntemdir.</a:t>
            </a:r>
          </a:p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Amaç: Modelin ürettiği veya aldığı veriyi 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denetlemek, filtrelemek ve güvenli hale getirmek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Kişisel veri filtresi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TCKN, IBAN, isim, adres gibi bilgileri maskelemek</a:t>
            </a:r>
          </a:p>
          <a:p>
            <a:pPr lvl="0"/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injection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engelleme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Yasaklı varlıkları yakalamak</a:t>
            </a:r>
          </a:p>
          <a:p>
            <a:pPr lvl="0"/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Regülasyon uyumu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KVKK / GDPR kurallarına uygun hale getirmek</a:t>
            </a:r>
          </a:p>
          <a:p>
            <a:endParaRPr lang="tr-TR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6AB74095-82B0-6D86-1DE7-94D4A42E0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910" y="3916680"/>
            <a:ext cx="1869791" cy="169164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1FEFF23A-0604-FC31-A3B2-470ED8EB850B}"/>
              </a:ext>
            </a:extLst>
          </p:cNvPr>
          <p:cNvSpPr txBox="1"/>
          <p:nvPr/>
        </p:nvSpPr>
        <p:spPr>
          <a:xfrm rot="20873782">
            <a:off x="10475623" y="4494772"/>
            <a:ext cx="648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1289215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82FB8BB-AAFC-300A-DFB6-6E3FA12A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Chatgpt</a:t>
            </a:r>
            <a:r>
              <a:rPr lang="tr-TR" dirty="0"/>
              <a:t> </a:t>
            </a:r>
            <a:r>
              <a:rPr lang="tr-TR" dirty="0" err="1"/>
              <a:t>guadrail</a:t>
            </a:r>
            <a:r>
              <a:rPr lang="tr-TR" dirty="0"/>
              <a:t> örneği</a:t>
            </a:r>
          </a:p>
        </p:txBody>
      </p:sp>
      <p:pic>
        <p:nvPicPr>
          <p:cNvPr id="22" name="İçerik Yer Tutucusu 21">
            <a:extLst>
              <a:ext uri="{FF2B5EF4-FFF2-40B4-BE49-F238E27FC236}">
                <a16:creationId xmlns:a16="http://schemas.microsoft.com/office/drawing/2014/main" id="{DD928C2F-57B1-ECC7-E028-655FDF900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028" y="2105609"/>
            <a:ext cx="2413468" cy="1871226"/>
          </a:xfrm>
          <a:ln w="6350">
            <a:solidFill>
              <a:schemeClr val="accent1"/>
            </a:solidFill>
          </a:ln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5E618A16-E7C0-8D9C-41DD-1DBAD6D26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06789"/>
            <a:ext cx="8360229" cy="1540214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18F3F041-5D58-976E-DB9F-9F7305F6E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55576" y="3647003"/>
            <a:ext cx="10501605" cy="329832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04A9001B-094D-BB6A-C4C3-107116A1C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47003"/>
            <a:ext cx="685800" cy="329833"/>
          </a:xfrm>
          <a:prstGeom prst="rect">
            <a:avLst/>
          </a:prstGeom>
        </p:spPr>
      </p:pic>
      <p:cxnSp>
        <p:nvCxnSpPr>
          <p:cNvPr id="15" name="Düz Bağlayıcı 14">
            <a:extLst>
              <a:ext uri="{FF2B5EF4-FFF2-40B4-BE49-F238E27FC236}">
                <a16:creationId xmlns:a16="http://schemas.microsoft.com/office/drawing/2014/main" id="{D41FCED6-E859-2CE9-BD5D-B71F00C7FF86}"/>
              </a:ext>
            </a:extLst>
          </p:cNvPr>
          <p:cNvCxnSpPr/>
          <p:nvPr/>
        </p:nvCxnSpPr>
        <p:spPr>
          <a:xfrm>
            <a:off x="685800" y="2106789"/>
            <a:ext cx="83602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Düz Bağlayıcı 15">
            <a:extLst>
              <a:ext uri="{FF2B5EF4-FFF2-40B4-BE49-F238E27FC236}">
                <a16:creationId xmlns:a16="http://schemas.microsoft.com/office/drawing/2014/main" id="{FB5A3092-B7AB-AA29-DDAE-1331BB070913}"/>
              </a:ext>
            </a:extLst>
          </p:cNvPr>
          <p:cNvCxnSpPr>
            <a:cxnSpLocks/>
          </p:cNvCxnSpPr>
          <p:nvPr/>
        </p:nvCxnSpPr>
        <p:spPr>
          <a:xfrm>
            <a:off x="9046029" y="2106789"/>
            <a:ext cx="0" cy="1870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üz Bağlayıcı 18">
            <a:extLst>
              <a:ext uri="{FF2B5EF4-FFF2-40B4-BE49-F238E27FC236}">
                <a16:creationId xmlns:a16="http://schemas.microsoft.com/office/drawing/2014/main" id="{792EFE4E-54FB-DEAF-48BC-E3732C557407}"/>
              </a:ext>
            </a:extLst>
          </p:cNvPr>
          <p:cNvCxnSpPr>
            <a:cxnSpLocks/>
          </p:cNvCxnSpPr>
          <p:nvPr/>
        </p:nvCxnSpPr>
        <p:spPr>
          <a:xfrm>
            <a:off x="685800" y="2106789"/>
            <a:ext cx="0" cy="1870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Düz Bağlayıcı 19">
            <a:extLst>
              <a:ext uri="{FF2B5EF4-FFF2-40B4-BE49-F238E27FC236}">
                <a16:creationId xmlns:a16="http://schemas.microsoft.com/office/drawing/2014/main" id="{EA652BBC-EED1-E3A6-97C4-CA79C681F81B}"/>
              </a:ext>
            </a:extLst>
          </p:cNvPr>
          <p:cNvCxnSpPr/>
          <p:nvPr/>
        </p:nvCxnSpPr>
        <p:spPr>
          <a:xfrm>
            <a:off x="685800" y="3978016"/>
            <a:ext cx="83602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2A70F063-EE7F-64EA-5099-99F3A78B3F2D}"/>
              </a:ext>
            </a:extLst>
          </p:cNvPr>
          <p:cNvSpPr txBox="1"/>
          <p:nvPr/>
        </p:nvSpPr>
        <p:spPr>
          <a:xfrm>
            <a:off x="9209365" y="2063213"/>
            <a:ext cx="2296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            </a:t>
            </a:r>
            <a:r>
              <a:rPr lang="tr-TR" dirty="0">
                <a:solidFill>
                  <a:schemeClr val="bg1"/>
                </a:solidFill>
              </a:rPr>
              <a:t>David Mayer</a:t>
            </a:r>
          </a:p>
        </p:txBody>
      </p:sp>
    </p:spTree>
    <p:extLst>
      <p:ext uri="{BB962C8B-B14F-4D97-AF65-F5344CB8AC3E}">
        <p14:creationId xmlns:p14="http://schemas.microsoft.com/office/powerpoint/2010/main" val="267284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445CB3-EE13-54A1-C187-01E571FD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826124"/>
            <a:ext cx="10520265" cy="1151965"/>
          </a:xfrm>
        </p:spPr>
        <p:txBody>
          <a:bodyPr>
            <a:normAutofit fontScale="90000"/>
          </a:bodyPr>
          <a:lstStyle/>
          <a:p>
            <a:r>
              <a:rPr lang="tr-TR" b="1" dirty="0">
                <a:cs typeface="Times New Roman" panose="02020603050405020304" pitchFamily="18" charset="0"/>
              </a:rPr>
              <a:t>2.Hassas Sağlık Verilerinin Korunması</a:t>
            </a:r>
            <a:b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6CF797FA-E385-3FC8-267C-E49499A06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72" y="3752678"/>
            <a:ext cx="2567399" cy="1826961"/>
          </a:xfr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87E5E462-EC93-F930-1FE0-946C0EDE470B}"/>
              </a:ext>
            </a:extLst>
          </p:cNvPr>
          <p:cNvSpPr txBox="1"/>
          <p:nvPr/>
        </p:nvSpPr>
        <p:spPr>
          <a:xfrm>
            <a:off x="685800" y="1912775"/>
            <a:ext cx="100117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Amaç: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Elektronik sağlık kayıtlarında geçen hasta adı, ilaç isimleri, teşhis kodları gibi kişisel bilgileri otomatik tespit etmek.</a:t>
            </a:r>
          </a:p>
          <a:p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Kullanım: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Bir NER modeli, doktor notlarındaki 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isim, adres, telefon numarası, reçete bilgisi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gibi kişisel verileri etiketleyip maskeleyebilir.</a:t>
            </a:r>
          </a:p>
          <a:p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Katkısı: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Böylece hem 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KVKK/GDPR uyumu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sağlanır hem de veriler anonimleştirilerek 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araştırma için güvenli paylaşım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yapılabilir.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0641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734D771-22D4-7ACA-6774-676B0AF70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63" y="1805156"/>
            <a:ext cx="10396882" cy="399510"/>
          </a:xfrm>
        </p:spPr>
        <p:txBody>
          <a:bodyPr>
            <a:normAutofit fontScale="90000"/>
          </a:bodyPr>
          <a:lstStyle/>
          <a:p>
            <a:r>
              <a:rPr lang="tr-TR" b="1" dirty="0"/>
              <a:t>Diğer Kullanım Alanları</a:t>
            </a:r>
            <a:br>
              <a:rPr lang="tr-TR" dirty="0"/>
            </a:br>
            <a:br>
              <a:rPr lang="tr-TR" b="1" dirty="0"/>
            </a:br>
            <a:endParaRPr lang="tr-TR" dirty="0"/>
          </a:p>
        </p:txBody>
      </p:sp>
      <p:sp>
        <p:nvSpPr>
          <p:cNvPr id="9" name="İçerik Yer Tutucusu 8">
            <a:extLst>
              <a:ext uri="{FF2B5EF4-FFF2-40B4-BE49-F238E27FC236}">
                <a16:creationId xmlns:a16="http://schemas.microsoft.com/office/drawing/2014/main" id="{C5D0E915-5325-14A6-A1AF-0B435C7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897120"/>
            <a:ext cx="10396883" cy="477465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AB937BF7-6D6F-6231-FD87-99914450FB77}"/>
              </a:ext>
            </a:extLst>
          </p:cNvPr>
          <p:cNvSpPr txBox="1"/>
          <p:nvPr/>
        </p:nvSpPr>
        <p:spPr>
          <a:xfrm>
            <a:off x="673763" y="2119732"/>
            <a:ext cx="98824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Fraud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EFT/Havale metinlerinde şüpheli hesap/isim tespiti</a:t>
            </a:r>
          </a:p>
          <a:p>
            <a:pPr lvl="0"/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geliştirme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Kullanıcı mesajlarından otomatik bilgi çıkarımı</a:t>
            </a:r>
          </a:p>
          <a:p>
            <a:pPr lvl="0"/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 sistemleri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Belgelerden tarih, kurum, kişi etiketleme ve vektör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DB’ye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kaydetme</a:t>
            </a:r>
          </a:p>
          <a:p>
            <a:pPr lvl="0"/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Otomatik raporlama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Çağrı merkezi kayıtlarından özet oluşturma</a:t>
            </a:r>
          </a:p>
          <a:p>
            <a:pPr lvl="0"/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Arama motorları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Sorgularda kişi/yer/tarih ayrıştırarak daha doğru sonuç verme</a:t>
            </a:r>
          </a:p>
          <a:p>
            <a:pPr lvl="0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örnekler gibi birçok kullanım alanı sayabiliriz. Ancak hepsinde temel mantık aynıdır. Metin içerisinden varlıklar tespit edilir, daha sonra kullanılarak amaca uygun işlemler yapılır.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28658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B0B5B9-BF08-2F5D-F399-7F7D950E8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13266"/>
            <a:ext cx="10396882" cy="1151965"/>
          </a:xfrm>
        </p:spPr>
        <p:txBody>
          <a:bodyPr/>
          <a:lstStyle/>
          <a:p>
            <a:r>
              <a:rPr lang="tr-TR" dirty="0"/>
              <a:t>Gerçek hayat senaryosu</a:t>
            </a: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CD51F99C-3A5F-040B-6D86-5C08DF9E4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474" y="3067836"/>
            <a:ext cx="2598411" cy="2635640"/>
          </a:xfr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FF0B25FB-8978-346A-B7E4-975C19FAC48F}"/>
              </a:ext>
            </a:extLst>
          </p:cNvPr>
          <p:cNvSpPr txBox="1"/>
          <p:nvPr/>
        </p:nvSpPr>
        <p:spPr>
          <a:xfrm>
            <a:off x="783771" y="1698171"/>
            <a:ext cx="100304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600" b="1" dirty="0">
                <a:latin typeface="Arial" panose="020B0604020202020204" pitchFamily="34" charset="0"/>
              </a:rPr>
              <a:t>"</a:t>
            </a:r>
            <a:r>
              <a:rPr lang="tr-TR" altLang="tr-TR" sz="1600" dirty="0">
                <a:latin typeface="Arial" panose="020B0604020202020204" pitchFamily="34" charset="0"/>
              </a:rPr>
              <a:t>Merhaba, hesabımdan </a:t>
            </a:r>
            <a:r>
              <a:rPr lang="tr-TR" altLang="tr-TR" sz="1600" b="1" dirty="0">
                <a:latin typeface="Arial" panose="020B0604020202020204" pitchFamily="34" charset="0"/>
              </a:rPr>
              <a:t>3.500 TL </a:t>
            </a:r>
            <a:r>
              <a:rPr lang="tr-TR" altLang="tr-TR" sz="1600" dirty="0">
                <a:latin typeface="Arial" panose="020B0604020202020204" pitchFamily="34" charset="0"/>
              </a:rPr>
              <a:t>EFT yapılmış. </a:t>
            </a:r>
            <a:r>
              <a:rPr lang="tr-TR" altLang="tr-TR" sz="1600" b="1" dirty="0">
                <a:latin typeface="Arial" panose="020B0604020202020204" pitchFamily="34" charset="0"/>
              </a:rPr>
              <a:t>IBAN: TR43 0001 2345 6789 0123 4567 89</a:t>
            </a:r>
            <a:r>
              <a:rPr lang="tr-TR" altLang="tr-TR" sz="1600" dirty="0">
                <a:latin typeface="Arial" panose="020B0604020202020204" pitchFamily="34" charset="0"/>
              </a:rPr>
              <a:t>, alıcı adı </a:t>
            </a:r>
            <a:r>
              <a:rPr lang="tr-TR" altLang="tr-TR" sz="1600" b="1" dirty="0">
                <a:latin typeface="Arial" panose="020B0604020202020204" pitchFamily="34" charset="0"/>
              </a:rPr>
              <a:t>Mehmet K* </a:t>
            </a:r>
            <a:r>
              <a:rPr lang="tr-TR" altLang="tr-TR" sz="1600" dirty="0">
                <a:latin typeface="Arial" panose="020B0604020202020204" pitchFamily="34" charset="0"/>
              </a:rPr>
              <a:t>olarak gözüküyor. Ben bu işlemi yapmadım, lütfen inceleyin.</a:t>
            </a:r>
            <a:r>
              <a:rPr lang="tr-TR" altLang="tr-TR" sz="1600" b="1" dirty="0">
                <a:latin typeface="Arial" panose="020B0604020202020204" pitchFamily="34" charset="0"/>
              </a:rPr>
              <a:t> "</a:t>
            </a:r>
            <a:endParaRPr lang="tr-TR" altLang="tr-TR" sz="16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600" b="1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600" b="1" dirty="0">
                <a:latin typeface="Arial" panose="020B0604020202020204" pitchFamily="34" charset="0"/>
              </a:rPr>
              <a:t>NER Modelinin Rolü: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1600" dirty="0">
                <a:latin typeface="Arial" panose="020B0604020202020204" pitchFamily="34" charset="0"/>
              </a:rPr>
              <a:t>Model, e-postadaki </a:t>
            </a:r>
            <a:r>
              <a:rPr lang="tr-TR" altLang="tr-TR" sz="1600" b="1" dirty="0">
                <a:latin typeface="Arial" panose="020B0604020202020204" pitchFamily="34" charset="0"/>
              </a:rPr>
              <a:t>IBAN</a:t>
            </a:r>
            <a:r>
              <a:rPr lang="tr-TR" altLang="tr-TR" sz="1600" dirty="0">
                <a:latin typeface="Arial" panose="020B0604020202020204" pitchFamily="34" charset="0"/>
              </a:rPr>
              <a:t>, </a:t>
            </a:r>
            <a:r>
              <a:rPr lang="tr-TR" altLang="tr-TR" sz="1600" b="1" dirty="0">
                <a:latin typeface="Arial" panose="020B0604020202020204" pitchFamily="34" charset="0"/>
              </a:rPr>
              <a:t>tutar (3.500 TL)</a:t>
            </a:r>
            <a:r>
              <a:rPr lang="tr-TR" altLang="tr-TR" sz="1600" dirty="0">
                <a:latin typeface="Arial" panose="020B0604020202020204" pitchFamily="34" charset="0"/>
              </a:rPr>
              <a:t> ve </a:t>
            </a:r>
            <a:r>
              <a:rPr lang="tr-TR" altLang="tr-TR" sz="1600" b="1" dirty="0">
                <a:latin typeface="Arial" panose="020B0604020202020204" pitchFamily="34" charset="0"/>
              </a:rPr>
              <a:t>kişi adı (Mehmet K</a:t>
            </a:r>
            <a:r>
              <a:rPr lang="tr-TR" altLang="tr-TR" sz="1600" dirty="0">
                <a:latin typeface="Arial" panose="020B0604020202020204" pitchFamily="34" charset="0"/>
              </a:rPr>
              <a:t>*)** gibi özel varlıkları otomatik çıkarılır.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1600" dirty="0">
                <a:latin typeface="Arial" panose="020B0604020202020204" pitchFamily="34" charset="0"/>
              </a:rPr>
              <a:t>Bu bilgiler dolandırıcılık tespit sistemine yönlendirilir. Eğer bu IBAN daha önce şüpheli işlemlerde geçmişse otomatik alarm tetiklenebilir.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1600" dirty="0">
                <a:latin typeface="Arial" panose="020B0604020202020204" pitchFamily="34" charset="0"/>
              </a:rPr>
              <a:t>Aynı zamanda </a:t>
            </a:r>
            <a:r>
              <a:rPr lang="tr-TR" altLang="tr-TR" sz="1600" b="1" dirty="0">
                <a:latin typeface="Arial" panose="020B0604020202020204" pitchFamily="34" charset="0"/>
              </a:rPr>
              <a:t>KVKK uyumu</a:t>
            </a:r>
            <a:r>
              <a:rPr lang="tr-TR" altLang="tr-TR" sz="1600" dirty="0">
                <a:latin typeface="Arial" panose="020B0604020202020204" pitchFamily="34" charset="0"/>
              </a:rPr>
              <a:t> için, bu veriler raporlanmadan önce maskeleme yapılabilir: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1600" dirty="0">
                <a:latin typeface="Arial" panose="020B0604020202020204" pitchFamily="34" charset="0"/>
              </a:rPr>
              <a:t>IBAN → </a:t>
            </a:r>
            <a:r>
              <a:rPr lang="tr-TR" altLang="tr-TR" sz="1600" dirty="0">
                <a:latin typeface="Arial Unicode MS"/>
              </a:rPr>
              <a:t>TR43 **** **** **** **** 4567 89</a:t>
            </a:r>
            <a:endParaRPr lang="tr-TR" altLang="tr-TR" sz="1600" dirty="0"/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1600" dirty="0">
                <a:latin typeface="Arial" panose="020B0604020202020204" pitchFamily="34" charset="0"/>
              </a:rPr>
              <a:t>Kişi Adı → </a:t>
            </a:r>
            <a:r>
              <a:rPr lang="tr-TR" altLang="tr-TR" sz="1600" dirty="0">
                <a:latin typeface="Arial Unicode MS"/>
              </a:rPr>
              <a:t>Mehmet K***</a:t>
            </a:r>
            <a:endParaRPr lang="tr-TR" altLang="tr-TR" sz="1600" dirty="0"/>
          </a:p>
        </p:txBody>
      </p:sp>
    </p:spTree>
    <p:extLst>
      <p:ext uri="{BB962C8B-B14F-4D97-AF65-F5344CB8AC3E}">
        <p14:creationId xmlns:p14="http://schemas.microsoft.com/office/powerpoint/2010/main" val="1020693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a Olay">
  <a:themeElements>
    <a:clrScheme name="Ana Olay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Ana Olay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a Olay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TM04033927[[fn=Ana Olay]]</Template>
  <TotalTime>539</TotalTime>
  <Words>1518</Words>
  <Application>Microsoft Office PowerPoint</Application>
  <PresentationFormat>Geniş ekran</PresentationFormat>
  <Paragraphs>213</Paragraphs>
  <Slides>22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22</vt:i4>
      </vt:variant>
    </vt:vector>
  </HeadingPairs>
  <TitlesOfParts>
    <vt:vector size="27" baseType="lpstr">
      <vt:lpstr>Arial</vt:lpstr>
      <vt:lpstr>Arial Unicode MS</vt:lpstr>
      <vt:lpstr>Impact</vt:lpstr>
      <vt:lpstr>Times New Roman</vt:lpstr>
      <vt:lpstr>Ana Olay</vt:lpstr>
      <vt:lpstr>TÜRKÇE BERT MODELİ</vt:lpstr>
      <vt:lpstr>NER NEDİR ?</vt:lpstr>
      <vt:lpstr>Hangi sektörlerde kullanılır ?</vt:lpstr>
      <vt:lpstr>NER Modelleri kullanım alanları</vt:lpstr>
      <vt:lpstr>1. Guardrail Olarak Kullanımı (LLM Güvenliği) </vt:lpstr>
      <vt:lpstr>Chatgpt guadrail örneği</vt:lpstr>
      <vt:lpstr>2.Hassas Sağlık Verilerinin Korunması </vt:lpstr>
      <vt:lpstr>Diğer Kullanım Alanları  </vt:lpstr>
      <vt:lpstr>Gerçek hayat senaryosu</vt:lpstr>
      <vt:lpstr>Veri seti</vt:lpstr>
      <vt:lpstr>PowerPoint Sunusu</vt:lpstr>
      <vt:lpstr>Proje aşamaları</vt:lpstr>
      <vt:lpstr>1. Veri iŞLEME</vt:lpstr>
      <vt:lpstr>2. Tokenizer &amp; Label Mapping </vt:lpstr>
      <vt:lpstr>3.Model tanımı</vt:lpstr>
      <vt:lpstr>4.Değerlendirme metrikleri</vt:lpstr>
      <vt:lpstr>5.Hiperparametre optimizasyonu</vt:lpstr>
      <vt:lpstr>6.En iyi modeli eğitme</vt:lpstr>
      <vt:lpstr>7.Model Çıktılarını görselleştirme</vt:lpstr>
      <vt:lpstr>BASE MODEL – FINE TUNED MODEL</vt:lpstr>
      <vt:lpstr>Gelcekte neler yapılabilir ?</vt:lpstr>
      <vt:lpstr>BENİ DİNLEDİĞİNİZ İÇİN TEŞEKKÜR EDERİM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 Yiğit şENYURT</dc:creator>
  <cp:lastModifiedBy>Ali Yiğit şENYURT</cp:lastModifiedBy>
  <cp:revision>25</cp:revision>
  <dcterms:created xsi:type="dcterms:W3CDTF">2025-08-22T10:32:54Z</dcterms:created>
  <dcterms:modified xsi:type="dcterms:W3CDTF">2025-10-07T20:06:34Z</dcterms:modified>
</cp:coreProperties>
</file>